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93" r:id="rId2"/>
    <p:sldId id="313" r:id="rId3"/>
    <p:sldId id="311" r:id="rId4"/>
    <p:sldId id="314" r:id="rId5"/>
    <p:sldId id="271" r:id="rId6"/>
    <p:sldId id="284" r:id="rId7"/>
    <p:sldId id="286" r:id="rId8"/>
    <p:sldId id="287" r:id="rId9"/>
    <p:sldId id="290" r:id="rId10"/>
    <p:sldId id="269" r:id="rId11"/>
    <p:sldId id="258" r:id="rId12"/>
    <p:sldId id="264" r:id="rId13"/>
    <p:sldId id="265" r:id="rId14"/>
    <p:sldId id="267" r:id="rId15"/>
    <p:sldId id="292" r:id="rId16"/>
    <p:sldId id="294" r:id="rId17"/>
    <p:sldId id="306" r:id="rId18"/>
    <p:sldId id="282" r:id="rId19"/>
    <p:sldId id="277" r:id="rId20"/>
    <p:sldId id="279" r:id="rId21"/>
    <p:sldId id="275" r:id="rId22"/>
    <p:sldId id="280" r:id="rId23"/>
    <p:sldId id="283" r:id="rId24"/>
    <p:sldId id="312" r:id="rId25"/>
    <p:sldId id="310" r:id="rId26"/>
    <p:sldId id="309" r:id="rId27"/>
    <p:sldId id="307" r:id="rId28"/>
    <p:sldId id="308" r:id="rId29"/>
    <p:sldId id="256" r:id="rId30"/>
    <p:sldId id="274" r:id="rId31"/>
  </p:sldIdLst>
  <p:sldSz cx="9144000" cy="6858000" type="screen4x3"/>
  <p:notesSz cx="6858000" cy="9144000"/>
  <p:defaultText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58" autoAdjust="0"/>
    <p:restoredTop sz="94660"/>
  </p:normalViewPr>
  <p:slideViewPr>
    <p:cSldViewPr>
      <p:cViewPr varScale="1">
        <p:scale>
          <a:sx n="98" d="100"/>
          <a:sy n="98" d="100"/>
        </p:scale>
        <p:origin x="-276" y="-102"/>
      </p:cViewPr>
      <p:guideLst>
        <p:guide orient="horz" pos="2160"/>
        <p:guide pos="288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image1.jpeg>
</file>

<file path=ppt/media/image10.jpeg>
</file>

<file path=ppt/media/image11.pn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png>
</file>

<file path=ppt/media/image25.gif>
</file>

<file path=ppt/media/image26.jpeg>
</file>

<file path=ppt/media/image27.jpeg>
</file>

<file path=ppt/media/image28.jpeg>
</file>

<file path=ppt/media/image29.jpeg>
</file>

<file path=ppt/media/image3.png>
</file>

<file path=ppt/media/image30.jpeg>
</file>

<file path=ppt/media/image31.gif>
</file>

<file path=ppt/media/image32.png>
</file>

<file path=ppt/media/image33.jpe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záhlaví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cs-CZ"/>
          </a:p>
        </p:txBody>
      </p:sp>
      <p:sp>
        <p:nvSpPr>
          <p:cNvPr id="3" name="Zástupný symbol pro datum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AD14605-FAD0-470A-87FA-2303B121D91D}" type="datetimeFigureOut">
              <a:rPr lang="cs-CZ" smtClean="0"/>
              <a:pPr/>
              <a:t>15.11.2013</a:t>
            </a:fld>
            <a:endParaRPr lang="cs-CZ"/>
          </a:p>
        </p:txBody>
      </p:sp>
      <p:sp>
        <p:nvSpPr>
          <p:cNvPr id="4" name="Zástupný symbol pro obrázek snímku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cs-CZ"/>
          </a:p>
        </p:txBody>
      </p:sp>
      <p:sp>
        <p:nvSpPr>
          <p:cNvPr id="5" name="Zástupný symbol pro poznámky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6" name="Zástupný symbol pro zápatí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cs-CZ"/>
          </a:p>
        </p:txBody>
      </p:sp>
      <p:sp>
        <p:nvSpPr>
          <p:cNvPr id="7" name="Zástupný symbol pro číslo snímku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DE5D6A0-5E14-44A0-8DD7-3257507A6465}" type="slidenum">
              <a:rPr lang="cs-CZ" smtClean="0"/>
              <a:pPr/>
              <a:t>‹#›</a:t>
            </a:fld>
            <a:endParaRPr lang="cs-CZ"/>
          </a:p>
        </p:txBody>
      </p:sp>
    </p:spTree>
    <p:extLst>
      <p:ext uri="{BB962C8B-B14F-4D97-AF65-F5344CB8AC3E}">
        <p14:creationId xmlns:p14="http://schemas.microsoft.com/office/powerpoint/2010/main" xmlns="" val="5893842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fld id="{4F967A9E-CA49-4713-BFD5-0DD9C3228770}" type="slidenum">
              <a:rPr lang="cs-CZ" altLang="cs-CZ" smtClean="0">
                <a:solidFill>
                  <a:srgbClr val="000000"/>
                </a:solidFill>
              </a:rPr>
              <a:pPr eaLnBrk="1" hangingPunct="1"/>
              <a:t>3</a:t>
            </a:fld>
            <a:endParaRPr lang="cs-CZ" altLang="cs-CZ" smtClean="0">
              <a:solidFill>
                <a:srgbClr val="000000"/>
              </a:solidFill>
            </a:endParaRPr>
          </a:p>
        </p:txBody>
      </p:sp>
      <p:sp>
        <p:nvSpPr>
          <p:cNvPr id="95235" name="Rectangle 2"/>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Lst>
        </p:spPr>
      </p:sp>
      <p:sp>
        <p:nvSpPr>
          <p:cNvPr id="95236" name="Rectangle 3"/>
          <p:cNvSpPr>
            <a:spLocks noGrp="1" noChangeArrowheads="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cs-CZ" altLang="cs-CZ" smtClean="0">
                <a:solidFill>
                  <a:srgbClr val="000000"/>
                </a:solidFill>
                <a:latin typeface="Arial" charset="0"/>
              </a:rPr>
              <a:t>From most European destinations, it takes only a couple of minutes by plane to Prague. For those coming from overseas and distanced countries, Prague is an ideal place to start or end their trip around Europe. Look at the map and see how the major hubs are close to Prague:  Frankfurt (40 min), Paris  (1 ½ hour) or London (less  than 2 hours). Delegates  from as many as 40 countries  will reach Prague by air within 3 hours. </a:t>
            </a:r>
            <a:endParaRPr lang="en-US" altLang="cs-CZ" smtClean="0">
              <a:solidFill>
                <a:srgbClr val="000000"/>
              </a:solidFill>
              <a:latin typeface="Arial" charset="0"/>
            </a:endParaRPr>
          </a:p>
          <a:p>
            <a:pPr eaLnBrk="1" hangingPunct="1">
              <a:spcBef>
                <a:spcPct val="0"/>
              </a:spcBef>
            </a:pPr>
            <a:endParaRPr lang="en-US" altLang="cs-CZ" smtClean="0">
              <a:latin typeface="Arial"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Úvodní snímek">
    <p:spTree>
      <p:nvGrpSpPr>
        <p:cNvPr id="1" name=""/>
        <p:cNvGrpSpPr/>
        <p:nvPr/>
      </p:nvGrpSpPr>
      <p:grpSpPr>
        <a:xfrm>
          <a:off x="0" y="0"/>
          <a:ext cx="0" cy="0"/>
          <a:chOff x="0" y="0"/>
          <a:chExt cx="0" cy="0"/>
        </a:xfrm>
      </p:grpSpPr>
      <p:sp>
        <p:nvSpPr>
          <p:cNvPr id="2" name="Nadpis 1"/>
          <p:cNvSpPr>
            <a:spLocks noGrp="1"/>
          </p:cNvSpPr>
          <p:nvPr>
            <p:ph type="ctrTitle"/>
          </p:nvPr>
        </p:nvSpPr>
        <p:spPr>
          <a:xfrm>
            <a:off x="685800" y="2130425"/>
            <a:ext cx="7772400" cy="1470025"/>
          </a:xfrm>
        </p:spPr>
        <p:txBody>
          <a:bodyPr/>
          <a:lstStyle/>
          <a:p>
            <a:r>
              <a:rPr lang="cs-CZ" smtClean="0"/>
              <a:t>Kliknutím lze upravit styl.</a:t>
            </a:r>
            <a:endParaRPr lang="cs-CZ"/>
          </a:p>
        </p:txBody>
      </p:sp>
      <p:sp>
        <p:nvSpPr>
          <p:cNvPr id="3" name="Podnadpis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cs-CZ" smtClean="0"/>
              <a:t>Kliknutím lze upravit styl předlohy.</a:t>
            </a:r>
            <a:endParaRPr lang="cs-CZ"/>
          </a:p>
        </p:txBody>
      </p:sp>
      <p:sp>
        <p:nvSpPr>
          <p:cNvPr id="4" name="Zástupný symbol pro datum 3"/>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11"/>
          </p:nvPr>
        </p:nvSpPr>
        <p:spPr/>
        <p:txBody>
          <a:bodyPr/>
          <a:lstStyle/>
          <a:p>
            <a:endParaRPr lang="cs-CZ"/>
          </a:p>
        </p:txBody>
      </p:sp>
      <p:sp>
        <p:nvSpPr>
          <p:cNvPr id="6" name="Zástupný symbol pro číslo snímku 5"/>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370326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dpis a svislý text">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cs-CZ" smtClean="0"/>
              <a:t>Kliknutím lze upravit styl.</a:t>
            </a:r>
            <a:endParaRPr lang="cs-CZ"/>
          </a:p>
        </p:txBody>
      </p:sp>
      <p:sp>
        <p:nvSpPr>
          <p:cNvPr id="3" name="Zástupný symbol pro svislý text 2"/>
          <p:cNvSpPr>
            <a:spLocks noGrp="1"/>
          </p:cNvSpPr>
          <p:nvPr>
            <p:ph type="body" orient="vert" idx="1"/>
          </p:nvPr>
        </p:nvSpPr>
        <p:spPr/>
        <p:txBody>
          <a:bodyPr vert="eaVert"/>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datum 3"/>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11"/>
          </p:nvPr>
        </p:nvSpPr>
        <p:spPr/>
        <p:txBody>
          <a:bodyPr/>
          <a:lstStyle/>
          <a:p>
            <a:endParaRPr lang="cs-CZ"/>
          </a:p>
        </p:txBody>
      </p:sp>
      <p:sp>
        <p:nvSpPr>
          <p:cNvPr id="6" name="Zástupný symbol pro číslo snímku 5"/>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15723670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Svislý nadpis a text">
    <p:spTree>
      <p:nvGrpSpPr>
        <p:cNvPr id="1" name=""/>
        <p:cNvGrpSpPr/>
        <p:nvPr/>
      </p:nvGrpSpPr>
      <p:grpSpPr>
        <a:xfrm>
          <a:off x="0" y="0"/>
          <a:ext cx="0" cy="0"/>
          <a:chOff x="0" y="0"/>
          <a:chExt cx="0" cy="0"/>
        </a:xfrm>
      </p:grpSpPr>
      <p:sp>
        <p:nvSpPr>
          <p:cNvPr id="2" name="Svislý nadpis 1"/>
          <p:cNvSpPr>
            <a:spLocks noGrp="1"/>
          </p:cNvSpPr>
          <p:nvPr>
            <p:ph type="title" orient="vert"/>
          </p:nvPr>
        </p:nvSpPr>
        <p:spPr>
          <a:xfrm>
            <a:off x="6629400" y="274638"/>
            <a:ext cx="2057400" cy="5851525"/>
          </a:xfrm>
        </p:spPr>
        <p:txBody>
          <a:bodyPr vert="eaVert"/>
          <a:lstStyle/>
          <a:p>
            <a:r>
              <a:rPr lang="cs-CZ" smtClean="0"/>
              <a:t>Kliknutím lze upravit styl.</a:t>
            </a:r>
            <a:endParaRPr lang="cs-CZ"/>
          </a:p>
        </p:txBody>
      </p:sp>
      <p:sp>
        <p:nvSpPr>
          <p:cNvPr id="3" name="Zástupný symbol pro svislý text 2"/>
          <p:cNvSpPr>
            <a:spLocks noGrp="1"/>
          </p:cNvSpPr>
          <p:nvPr>
            <p:ph type="body" orient="vert" idx="1"/>
          </p:nvPr>
        </p:nvSpPr>
        <p:spPr>
          <a:xfrm>
            <a:off x="457200" y="274638"/>
            <a:ext cx="6019800" cy="5851525"/>
          </a:xfrm>
        </p:spPr>
        <p:txBody>
          <a:bodyPr vert="eaVert"/>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datum 3"/>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11"/>
          </p:nvPr>
        </p:nvSpPr>
        <p:spPr/>
        <p:txBody>
          <a:bodyPr/>
          <a:lstStyle/>
          <a:p>
            <a:endParaRPr lang="cs-CZ"/>
          </a:p>
        </p:txBody>
      </p:sp>
      <p:sp>
        <p:nvSpPr>
          <p:cNvPr id="6" name="Zástupný symbol pro číslo snímku 5"/>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3201899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dpis a obsah">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cs-CZ" smtClean="0"/>
              <a:t>Kliknutím lze upravit styl.</a:t>
            </a:r>
            <a:endParaRPr lang="cs-CZ"/>
          </a:p>
        </p:txBody>
      </p:sp>
      <p:sp>
        <p:nvSpPr>
          <p:cNvPr id="3" name="Zástupný symbol pro obsah 2"/>
          <p:cNvSpPr>
            <a:spLocks noGrp="1"/>
          </p:cNvSpPr>
          <p:nvPr>
            <p:ph idx="1"/>
          </p:nvPr>
        </p:nvSpPr>
        <p:spPr/>
        <p:txBody>
          <a:body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datum 3"/>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11"/>
          </p:nvPr>
        </p:nvSpPr>
        <p:spPr/>
        <p:txBody>
          <a:bodyPr/>
          <a:lstStyle/>
          <a:p>
            <a:endParaRPr lang="cs-CZ"/>
          </a:p>
        </p:txBody>
      </p:sp>
      <p:sp>
        <p:nvSpPr>
          <p:cNvPr id="6" name="Zástupný symbol pro číslo snímku 5"/>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31399455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Záhlaví části">
    <p:spTree>
      <p:nvGrpSpPr>
        <p:cNvPr id="1" name=""/>
        <p:cNvGrpSpPr/>
        <p:nvPr/>
      </p:nvGrpSpPr>
      <p:grpSpPr>
        <a:xfrm>
          <a:off x="0" y="0"/>
          <a:ext cx="0" cy="0"/>
          <a:chOff x="0" y="0"/>
          <a:chExt cx="0" cy="0"/>
        </a:xfrm>
      </p:grpSpPr>
      <p:sp>
        <p:nvSpPr>
          <p:cNvPr id="2" name="Nadpis 1"/>
          <p:cNvSpPr>
            <a:spLocks noGrp="1"/>
          </p:cNvSpPr>
          <p:nvPr>
            <p:ph type="title"/>
          </p:nvPr>
        </p:nvSpPr>
        <p:spPr>
          <a:xfrm>
            <a:off x="722313" y="4406900"/>
            <a:ext cx="7772400" cy="1362075"/>
          </a:xfrm>
        </p:spPr>
        <p:txBody>
          <a:bodyPr anchor="t"/>
          <a:lstStyle>
            <a:lvl1pPr algn="l">
              <a:defRPr sz="4000" b="1" cap="all"/>
            </a:lvl1pPr>
          </a:lstStyle>
          <a:p>
            <a:r>
              <a:rPr lang="cs-CZ" smtClean="0"/>
              <a:t>Kliknutím lze upravit styl.</a:t>
            </a:r>
            <a:endParaRPr lang="cs-CZ"/>
          </a:p>
        </p:txBody>
      </p:sp>
      <p:sp>
        <p:nvSpPr>
          <p:cNvPr id="3" name="Zástupný symbol pro text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cs-CZ" smtClean="0"/>
              <a:t>Kliknutím lze upravit styly předlohy textu.</a:t>
            </a:r>
          </a:p>
        </p:txBody>
      </p:sp>
      <p:sp>
        <p:nvSpPr>
          <p:cNvPr id="4" name="Zástupný symbol pro datum 3"/>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11"/>
          </p:nvPr>
        </p:nvSpPr>
        <p:spPr/>
        <p:txBody>
          <a:bodyPr/>
          <a:lstStyle/>
          <a:p>
            <a:endParaRPr lang="cs-CZ"/>
          </a:p>
        </p:txBody>
      </p:sp>
      <p:sp>
        <p:nvSpPr>
          <p:cNvPr id="6" name="Zástupný symbol pro číslo snímku 5"/>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39441423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va obsahy">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cs-CZ" smtClean="0"/>
              <a:t>Kliknutím lze upravit styl.</a:t>
            </a:r>
            <a:endParaRPr lang="cs-CZ"/>
          </a:p>
        </p:txBody>
      </p:sp>
      <p:sp>
        <p:nvSpPr>
          <p:cNvPr id="3" name="Zástupný symbol pro obsah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obsah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5" name="Zástupný symbol pro datum 4"/>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6" name="Zástupný symbol pro zápatí 5"/>
          <p:cNvSpPr>
            <a:spLocks noGrp="1"/>
          </p:cNvSpPr>
          <p:nvPr>
            <p:ph type="ftr" sz="quarter" idx="11"/>
          </p:nvPr>
        </p:nvSpPr>
        <p:spPr/>
        <p:txBody>
          <a:bodyPr/>
          <a:lstStyle/>
          <a:p>
            <a:endParaRPr lang="cs-CZ"/>
          </a:p>
        </p:txBody>
      </p:sp>
      <p:sp>
        <p:nvSpPr>
          <p:cNvPr id="7" name="Zástupný symbol pro číslo snímku 6"/>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11388413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ovnání">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lvl1pPr>
              <a:defRPr/>
            </a:lvl1pPr>
          </a:lstStyle>
          <a:p>
            <a:r>
              <a:rPr lang="cs-CZ" smtClean="0"/>
              <a:t>Kliknutím lze upravit styl.</a:t>
            </a:r>
            <a:endParaRPr lang="cs-CZ"/>
          </a:p>
        </p:txBody>
      </p:sp>
      <p:sp>
        <p:nvSpPr>
          <p:cNvPr id="3" name="Zástupný symbol pro text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smtClean="0"/>
              <a:t>Kliknutím lze upravit styly předlohy textu.</a:t>
            </a:r>
          </a:p>
        </p:txBody>
      </p:sp>
      <p:sp>
        <p:nvSpPr>
          <p:cNvPr id="4" name="Zástupný symbol pro obsah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5" name="Zástupný symbol pro text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cs-CZ" smtClean="0"/>
              <a:t>Kliknutím lze upravit styly předlohy textu.</a:t>
            </a:r>
          </a:p>
        </p:txBody>
      </p:sp>
      <p:sp>
        <p:nvSpPr>
          <p:cNvPr id="6" name="Zástupný symbol pro obsah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7" name="Zástupný symbol pro datum 6"/>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8" name="Zástupný symbol pro zápatí 7"/>
          <p:cNvSpPr>
            <a:spLocks noGrp="1"/>
          </p:cNvSpPr>
          <p:nvPr>
            <p:ph type="ftr" sz="quarter" idx="11"/>
          </p:nvPr>
        </p:nvSpPr>
        <p:spPr/>
        <p:txBody>
          <a:bodyPr/>
          <a:lstStyle/>
          <a:p>
            <a:endParaRPr lang="cs-CZ"/>
          </a:p>
        </p:txBody>
      </p:sp>
      <p:sp>
        <p:nvSpPr>
          <p:cNvPr id="9" name="Zástupný symbol pro číslo snímku 8"/>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2378466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Pouze nadpis">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r>
              <a:rPr lang="cs-CZ" smtClean="0"/>
              <a:t>Kliknutím lze upravit styl.</a:t>
            </a:r>
            <a:endParaRPr lang="cs-CZ"/>
          </a:p>
        </p:txBody>
      </p:sp>
      <p:sp>
        <p:nvSpPr>
          <p:cNvPr id="3" name="Zástupný symbol pro datum 2"/>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4" name="Zástupný symbol pro zápatí 3"/>
          <p:cNvSpPr>
            <a:spLocks noGrp="1"/>
          </p:cNvSpPr>
          <p:nvPr>
            <p:ph type="ftr" sz="quarter" idx="11"/>
          </p:nvPr>
        </p:nvSpPr>
        <p:spPr/>
        <p:txBody>
          <a:bodyPr/>
          <a:lstStyle/>
          <a:p>
            <a:endParaRPr lang="cs-CZ"/>
          </a:p>
        </p:txBody>
      </p:sp>
      <p:sp>
        <p:nvSpPr>
          <p:cNvPr id="5" name="Zástupný symbol pro číslo snímku 4"/>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1897935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ázdný">
    <p:spTree>
      <p:nvGrpSpPr>
        <p:cNvPr id="1" name=""/>
        <p:cNvGrpSpPr/>
        <p:nvPr/>
      </p:nvGrpSpPr>
      <p:grpSpPr>
        <a:xfrm>
          <a:off x="0" y="0"/>
          <a:ext cx="0" cy="0"/>
          <a:chOff x="0" y="0"/>
          <a:chExt cx="0" cy="0"/>
        </a:xfrm>
      </p:grpSpPr>
      <p:sp>
        <p:nvSpPr>
          <p:cNvPr id="2" name="Zástupný symbol pro datum 1"/>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3" name="Zástupný symbol pro zápatí 2"/>
          <p:cNvSpPr>
            <a:spLocks noGrp="1"/>
          </p:cNvSpPr>
          <p:nvPr>
            <p:ph type="ftr" sz="quarter" idx="11"/>
          </p:nvPr>
        </p:nvSpPr>
        <p:spPr/>
        <p:txBody>
          <a:bodyPr/>
          <a:lstStyle/>
          <a:p>
            <a:endParaRPr lang="cs-CZ"/>
          </a:p>
        </p:txBody>
      </p:sp>
      <p:sp>
        <p:nvSpPr>
          <p:cNvPr id="4" name="Zástupný symbol pro číslo snímku 3"/>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1062886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Obsah s titulkem">
    <p:spTree>
      <p:nvGrpSpPr>
        <p:cNvPr id="1" name=""/>
        <p:cNvGrpSpPr/>
        <p:nvPr/>
      </p:nvGrpSpPr>
      <p:grpSpPr>
        <a:xfrm>
          <a:off x="0" y="0"/>
          <a:ext cx="0" cy="0"/>
          <a:chOff x="0" y="0"/>
          <a:chExt cx="0" cy="0"/>
        </a:xfrm>
      </p:grpSpPr>
      <p:sp>
        <p:nvSpPr>
          <p:cNvPr id="2" name="Nadpis 1"/>
          <p:cNvSpPr>
            <a:spLocks noGrp="1"/>
          </p:cNvSpPr>
          <p:nvPr>
            <p:ph type="title"/>
          </p:nvPr>
        </p:nvSpPr>
        <p:spPr>
          <a:xfrm>
            <a:off x="457200" y="273050"/>
            <a:ext cx="3008313" cy="1162050"/>
          </a:xfrm>
        </p:spPr>
        <p:txBody>
          <a:bodyPr anchor="b"/>
          <a:lstStyle>
            <a:lvl1pPr algn="l">
              <a:defRPr sz="2000" b="1"/>
            </a:lvl1pPr>
          </a:lstStyle>
          <a:p>
            <a:r>
              <a:rPr lang="cs-CZ" smtClean="0"/>
              <a:t>Kliknutím lze upravit styl.</a:t>
            </a:r>
            <a:endParaRPr lang="cs-CZ"/>
          </a:p>
        </p:txBody>
      </p:sp>
      <p:sp>
        <p:nvSpPr>
          <p:cNvPr id="3" name="Zástupný symbol pro obsah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text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s-CZ" smtClean="0"/>
              <a:t>Kliknutím lze upravit styly předlohy textu.</a:t>
            </a:r>
          </a:p>
        </p:txBody>
      </p:sp>
      <p:sp>
        <p:nvSpPr>
          <p:cNvPr id="5" name="Zástupný symbol pro datum 4"/>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6" name="Zástupný symbol pro zápatí 5"/>
          <p:cNvSpPr>
            <a:spLocks noGrp="1"/>
          </p:cNvSpPr>
          <p:nvPr>
            <p:ph type="ftr" sz="quarter" idx="11"/>
          </p:nvPr>
        </p:nvSpPr>
        <p:spPr/>
        <p:txBody>
          <a:bodyPr/>
          <a:lstStyle/>
          <a:p>
            <a:endParaRPr lang="cs-CZ"/>
          </a:p>
        </p:txBody>
      </p:sp>
      <p:sp>
        <p:nvSpPr>
          <p:cNvPr id="7" name="Zástupný symbol pro číslo snímku 6"/>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2858654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ázek s titulkem">
    <p:spTree>
      <p:nvGrpSpPr>
        <p:cNvPr id="1" name=""/>
        <p:cNvGrpSpPr/>
        <p:nvPr/>
      </p:nvGrpSpPr>
      <p:grpSpPr>
        <a:xfrm>
          <a:off x="0" y="0"/>
          <a:ext cx="0" cy="0"/>
          <a:chOff x="0" y="0"/>
          <a:chExt cx="0" cy="0"/>
        </a:xfrm>
      </p:grpSpPr>
      <p:sp>
        <p:nvSpPr>
          <p:cNvPr id="2" name="Nadpis 1"/>
          <p:cNvSpPr>
            <a:spLocks noGrp="1"/>
          </p:cNvSpPr>
          <p:nvPr>
            <p:ph type="title"/>
          </p:nvPr>
        </p:nvSpPr>
        <p:spPr>
          <a:xfrm>
            <a:off x="1792288" y="4800600"/>
            <a:ext cx="5486400" cy="566738"/>
          </a:xfrm>
        </p:spPr>
        <p:txBody>
          <a:bodyPr anchor="b"/>
          <a:lstStyle>
            <a:lvl1pPr algn="l">
              <a:defRPr sz="2000" b="1"/>
            </a:lvl1pPr>
          </a:lstStyle>
          <a:p>
            <a:r>
              <a:rPr lang="cs-CZ" smtClean="0"/>
              <a:t>Kliknutím lze upravit styl.</a:t>
            </a:r>
            <a:endParaRPr lang="cs-CZ"/>
          </a:p>
        </p:txBody>
      </p:sp>
      <p:sp>
        <p:nvSpPr>
          <p:cNvPr id="3" name="Zástupný symbol pro obrázek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s-CZ"/>
          </a:p>
        </p:txBody>
      </p:sp>
      <p:sp>
        <p:nvSpPr>
          <p:cNvPr id="4" name="Zástupný symbol pro text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cs-CZ" smtClean="0"/>
              <a:t>Kliknutím lze upravit styly předlohy textu.</a:t>
            </a:r>
          </a:p>
        </p:txBody>
      </p:sp>
      <p:sp>
        <p:nvSpPr>
          <p:cNvPr id="5" name="Zástupný symbol pro datum 4"/>
          <p:cNvSpPr>
            <a:spLocks noGrp="1"/>
          </p:cNvSpPr>
          <p:nvPr>
            <p:ph type="dt" sz="half" idx="10"/>
          </p:nvPr>
        </p:nvSpPr>
        <p:spPr/>
        <p:txBody>
          <a:bodyPr/>
          <a:lstStyle/>
          <a:p>
            <a:fld id="{6857FA7B-0D36-4B61-83F6-F0E133816605}" type="datetimeFigureOut">
              <a:rPr lang="cs-CZ" smtClean="0"/>
              <a:pPr/>
              <a:t>15.11.2013</a:t>
            </a:fld>
            <a:endParaRPr lang="cs-CZ"/>
          </a:p>
        </p:txBody>
      </p:sp>
      <p:sp>
        <p:nvSpPr>
          <p:cNvPr id="6" name="Zástupný symbol pro zápatí 5"/>
          <p:cNvSpPr>
            <a:spLocks noGrp="1"/>
          </p:cNvSpPr>
          <p:nvPr>
            <p:ph type="ftr" sz="quarter" idx="11"/>
          </p:nvPr>
        </p:nvSpPr>
        <p:spPr/>
        <p:txBody>
          <a:bodyPr/>
          <a:lstStyle/>
          <a:p>
            <a:endParaRPr lang="cs-CZ"/>
          </a:p>
        </p:txBody>
      </p:sp>
      <p:sp>
        <p:nvSpPr>
          <p:cNvPr id="7" name="Zástupný symbol pro číslo snímku 6"/>
          <p:cNvSpPr>
            <a:spLocks noGrp="1"/>
          </p:cNvSpPr>
          <p:nvPr>
            <p:ph type="sldNum" sz="quarter" idx="12"/>
          </p:nvPr>
        </p:nvSpPr>
        <p:spPr/>
        <p:txBody>
          <a:body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35606369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Zástupný symbol pro nadpis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cs-CZ" smtClean="0"/>
              <a:t>Kliknutím lze upravit styl.</a:t>
            </a:r>
            <a:endParaRPr lang="cs-CZ"/>
          </a:p>
        </p:txBody>
      </p:sp>
      <p:sp>
        <p:nvSpPr>
          <p:cNvPr id="3" name="Zástupný symbol pro text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cs-CZ" smtClean="0"/>
              <a:t>Kliknutím lze upravit styly předlohy textu.</a:t>
            </a:r>
          </a:p>
          <a:p>
            <a:pPr lvl="1"/>
            <a:r>
              <a:rPr lang="cs-CZ" smtClean="0"/>
              <a:t>Druhá úroveň</a:t>
            </a:r>
          </a:p>
          <a:p>
            <a:pPr lvl="2"/>
            <a:r>
              <a:rPr lang="cs-CZ" smtClean="0"/>
              <a:t>Třetí úroveň</a:t>
            </a:r>
          </a:p>
          <a:p>
            <a:pPr lvl="3"/>
            <a:r>
              <a:rPr lang="cs-CZ" smtClean="0"/>
              <a:t>Čtvrtá úroveň</a:t>
            </a:r>
          </a:p>
          <a:p>
            <a:pPr lvl="4"/>
            <a:r>
              <a:rPr lang="cs-CZ" smtClean="0"/>
              <a:t>Pátá úroveň</a:t>
            </a:r>
            <a:endParaRPr lang="cs-CZ"/>
          </a:p>
        </p:txBody>
      </p:sp>
      <p:sp>
        <p:nvSpPr>
          <p:cNvPr id="4" name="Zástupný symbol pro datum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57FA7B-0D36-4B61-83F6-F0E133816605}" type="datetimeFigureOut">
              <a:rPr lang="cs-CZ" smtClean="0"/>
              <a:pPr/>
              <a:t>15.11.2013</a:t>
            </a:fld>
            <a:endParaRPr lang="cs-CZ"/>
          </a:p>
        </p:txBody>
      </p:sp>
      <p:sp>
        <p:nvSpPr>
          <p:cNvPr id="5" name="Zástupný symbol pro zápatí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cs-CZ"/>
          </a:p>
        </p:txBody>
      </p:sp>
      <p:sp>
        <p:nvSpPr>
          <p:cNvPr id="6" name="Zástupný symbol pro číslo snímku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4F07A6-03A8-45E5-B7E6-A60031F47071}" type="slidenum">
              <a:rPr lang="cs-CZ" smtClean="0"/>
              <a:pPr/>
              <a:t>‹#›</a:t>
            </a:fld>
            <a:endParaRPr lang="cs-CZ"/>
          </a:p>
        </p:txBody>
      </p:sp>
    </p:spTree>
    <p:extLst>
      <p:ext uri="{BB962C8B-B14F-4D97-AF65-F5344CB8AC3E}">
        <p14:creationId xmlns:p14="http://schemas.microsoft.com/office/powerpoint/2010/main" xmlns="" val="441093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cs-CZ"/>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clarioncongresshotelprague.com/files/hotel/downloads/docs/Czech_Hotel_Awards_2013(2).jpg"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www.galeriefenix.eu/"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7.jpeg"/><Relationship Id="rId7" Type="http://schemas.openxmlformats.org/officeDocument/2006/relationships/image" Target="../media/image21.jpeg"/><Relationship Id="rId2" Type="http://schemas.openxmlformats.org/officeDocument/2006/relationships/image" Target="../media/image16.jpeg"/><Relationship Id="rId1" Type="http://schemas.openxmlformats.org/officeDocument/2006/relationships/slideLayout" Target="../slideLayouts/slideLayout7.xml"/><Relationship Id="rId6" Type="http://schemas.openxmlformats.org/officeDocument/2006/relationships/image" Target="../media/image20.jpeg"/><Relationship Id="rId5" Type="http://schemas.openxmlformats.org/officeDocument/2006/relationships/image" Target="../media/image19.jpeg"/><Relationship Id="rId4" Type="http://schemas.openxmlformats.org/officeDocument/2006/relationships/image" Target="../media/image18.jpeg"/></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hyperlink" Target="http://www.google.sk/url?sa=i&amp;source=images&amp;cd=&amp;cad=rja&amp;docid=E5jOiz2wEVXw9M&amp;tbnid=KEf2Jb7kjs_vSM:&amp;ved=0CAgQjRwwAA&amp;url=http://www.spnj.gr/en/&amp;ei=LsJ2Us-GJ_Cp7Abom4EQ&amp;psig=AFQjCNERTeUDJydJMNFjrFIso4tNYlLNqg&amp;ust=1383601070699170"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google.sk/url?sa=i&amp;source=images&amp;cd=&amp;cad=rja&amp;docid=3oGqotlS37pzyM&amp;tbnid=p6ahpMyEVH6f-M:&amp;ved=0CAgQjRwwAA&amp;url=http://kevininastrangeland.wordpress.com/malawi/&amp;ei=-Y5qUs_aBoGo4AT91IH4CQ&amp;psig=AFQjCNF3ntlafwmATkZptnm7KCMGj4pSrA&amp;ust=1382801529159990" TargetMode="External"/><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25.gif"/></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hyperlink" Target="http://www.wfhss.com/index_en.htm" TargetMode="External"/><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www.youtube.com/watch?v=EzVAMCLYbY0&amp;list=PL694471E8D518FB8D" TargetMode="External"/><Relationship Id="rId2" Type="http://schemas.openxmlformats.org/officeDocument/2006/relationships/hyperlink" Target="http://www.wfhssprague2014.com/" TargetMode="External"/><Relationship Id="rId1" Type="http://schemas.openxmlformats.org/officeDocument/2006/relationships/slideLayout" Target="../slideLayouts/slideLayout2.xml"/><Relationship Id="rId6" Type="http://schemas.openxmlformats.org/officeDocument/2006/relationships/image" Target="../media/image33.jpeg"/><Relationship Id="rId5" Type="http://schemas.openxmlformats.org/officeDocument/2006/relationships/hyperlink" Target="http://www.google.sk/url?sa=i&amp;source=images&amp;cd=&amp;cad=rja&amp;docid=O8jvSxDgYOOlgM&amp;tbnid=858eJh2xEi_jJM:&amp;ved=0CAgQjRwwAA&amp;url=http://www.icanetwork.co.za/team&amp;ei=kMF2UobeM42R7AbJxoG4Dw&amp;psig=AFQjCNHxLyn70sS-L80ug33Ri7B9Vh-IwA&amp;ust=1383600912905282" TargetMode="Externa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hyperlink" Target="http://www.google.sk/url?sa=i&amp;source=images&amp;cd=&amp;cad=rja&amp;docid=cJDFqHLjn0VZnM&amp;tbnid=3ITnX756T1rL-M:&amp;ved=0CAgQjRwwAA&amp;url=http://iwanttogotoeurope.com/id2.html&amp;ei=D0FdUu6rNpP54QT1q4H4AQ&amp;psig=AFQjCNH7j03d7rT3zmcfZkQFo5S4vLj6AQ&amp;ust=1381929615967652" TargetMode="Externa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7.jpeg"/><Relationship Id="rId4" Type="http://schemas.openxmlformats.org/officeDocument/2006/relationships/hyperlink" Target="http://www.google.sk/url?sa=i&amp;source=images&amp;cd=&amp;cad=rja&amp;docid=VsGhaVf3kTgwZM&amp;tbnid=ueif4HEhiizcBM:&amp;ved=0CAgQjRwwAA&amp;url=http://en.wikipedia.org/wiki/Prague&amp;ei=RUFdUqPRKpD04QScg4D4DQ&amp;psig=AFQjCNEWeXFtXlYoLQZ1L1dk2PjRFczLNw&amp;ust=1381929669757872"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ctrTitle"/>
          </p:nvPr>
        </p:nvSpPr>
        <p:spPr/>
        <p:txBody>
          <a:bodyPr/>
          <a:lstStyle/>
          <a:p>
            <a:endParaRPr lang="cs-CZ"/>
          </a:p>
        </p:txBody>
      </p:sp>
      <p:sp>
        <p:nvSpPr>
          <p:cNvPr id="3" name="Podnadpis 2"/>
          <p:cNvSpPr>
            <a:spLocks noGrp="1"/>
          </p:cNvSpPr>
          <p:nvPr>
            <p:ph type="subTitle" idx="1"/>
          </p:nvPr>
        </p:nvSpPr>
        <p:spPr/>
        <p:txBody>
          <a:bodyPr/>
          <a:lstStyle/>
          <a:p>
            <a:endParaRPr lang="cs-CZ"/>
          </a:p>
        </p:txBody>
      </p:sp>
      <p:pic>
        <p:nvPicPr>
          <p:cNvPr id="4" name="Obrázek 3" descr="WSC2014_PP-1.jpg"/>
          <p:cNvPicPr>
            <a:picLocks noChangeAspect="1"/>
          </p:cNvPicPr>
          <p:nvPr/>
        </p:nvPicPr>
        <p:blipFill>
          <a:blip r:embed="rId2" cstate="print"/>
          <a:stretch>
            <a:fillRect/>
          </a:stretch>
        </p:blipFill>
        <p:spPr>
          <a:xfrm>
            <a:off x="0" y="0"/>
            <a:ext cx="9144000" cy="6858000"/>
          </a:xfrm>
          <a:prstGeom prst="rect">
            <a:avLst/>
          </a:prstGeom>
        </p:spPr>
      </p:pic>
    </p:spTree>
    <p:extLst>
      <p:ext uri="{BB962C8B-B14F-4D97-AF65-F5344CB8AC3E}">
        <p14:creationId xmlns:p14="http://schemas.microsoft.com/office/powerpoint/2010/main" xmlns="" val="196125011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179512" y="1700808"/>
            <a:ext cx="8740130" cy="1143000"/>
          </a:xfrm>
        </p:spPr>
        <p:txBody>
          <a:bodyPr>
            <a:normAutofit/>
          </a:bodyPr>
          <a:lstStyle/>
          <a:p>
            <a:r>
              <a:rPr lang="cs-CZ" sz="2800" b="1" dirty="0" err="1" smtClean="0"/>
              <a:t>Clarion</a:t>
            </a:r>
            <a:r>
              <a:rPr lang="cs-CZ" sz="2800" b="1" dirty="0" smtClean="0"/>
              <a:t> </a:t>
            </a:r>
            <a:r>
              <a:rPr lang="cs-CZ" sz="2800" b="1" dirty="0" err="1" smtClean="0"/>
              <a:t>Congress</a:t>
            </a:r>
            <a:r>
              <a:rPr lang="cs-CZ" sz="2800" b="1" dirty="0" smtClean="0"/>
              <a:t> Hotel Prague – </a:t>
            </a:r>
            <a:r>
              <a:rPr lang="cs-CZ" sz="2800" b="1" dirty="0" err="1" smtClean="0"/>
              <a:t>prestigeous</a:t>
            </a:r>
            <a:r>
              <a:rPr lang="cs-CZ" sz="2800" b="1" dirty="0" smtClean="0"/>
              <a:t> </a:t>
            </a:r>
            <a:r>
              <a:rPr lang="cs-CZ" sz="2800" b="1" dirty="0" err="1" smtClean="0"/>
              <a:t>awards</a:t>
            </a:r>
            <a:endParaRPr lang="cs-CZ" sz="2800" b="1" dirty="0"/>
          </a:p>
        </p:txBody>
      </p:sp>
      <p:sp>
        <p:nvSpPr>
          <p:cNvPr id="3" name="Zástupný symbol pro obsah 2"/>
          <p:cNvSpPr>
            <a:spLocks noGrp="1"/>
          </p:cNvSpPr>
          <p:nvPr>
            <p:ph idx="1"/>
          </p:nvPr>
        </p:nvSpPr>
        <p:spPr>
          <a:xfrm>
            <a:off x="323528" y="2636912"/>
            <a:ext cx="8363272" cy="4525963"/>
          </a:xfrm>
        </p:spPr>
        <p:txBody>
          <a:bodyPr>
            <a:normAutofit/>
          </a:bodyPr>
          <a:lstStyle/>
          <a:p>
            <a:r>
              <a:rPr lang="cs-CZ" dirty="0" smtClean="0"/>
              <a:t>Best </a:t>
            </a:r>
            <a:r>
              <a:rPr lang="cs-CZ" dirty="0" err="1" smtClean="0"/>
              <a:t>Clarion</a:t>
            </a:r>
            <a:r>
              <a:rPr lang="cs-CZ" dirty="0" smtClean="0"/>
              <a:t> Hotel in </a:t>
            </a:r>
            <a:r>
              <a:rPr lang="cs-CZ" dirty="0" err="1"/>
              <a:t>C</a:t>
            </a:r>
            <a:r>
              <a:rPr lang="cs-CZ" dirty="0" err="1" smtClean="0"/>
              <a:t>entral</a:t>
            </a:r>
            <a:r>
              <a:rPr lang="cs-CZ" dirty="0" smtClean="0"/>
              <a:t> </a:t>
            </a:r>
            <a:r>
              <a:rPr lang="cs-CZ" dirty="0" err="1" smtClean="0"/>
              <a:t>Europe</a:t>
            </a:r>
            <a:r>
              <a:rPr lang="cs-CZ" dirty="0" smtClean="0"/>
              <a:t> in 2008 and 2012</a:t>
            </a:r>
          </a:p>
          <a:p>
            <a:r>
              <a:rPr lang="cs-CZ" dirty="0" smtClean="0"/>
              <a:t>Best </a:t>
            </a:r>
            <a:r>
              <a:rPr lang="cs-CZ" dirty="0" err="1" smtClean="0"/>
              <a:t>Clarion</a:t>
            </a:r>
            <a:r>
              <a:rPr lang="cs-CZ" dirty="0" smtClean="0"/>
              <a:t> Hotel in </a:t>
            </a:r>
            <a:r>
              <a:rPr lang="cs-CZ" dirty="0" err="1" smtClean="0"/>
              <a:t>Europe</a:t>
            </a:r>
            <a:r>
              <a:rPr lang="cs-CZ" dirty="0" smtClean="0"/>
              <a:t> in 2009</a:t>
            </a:r>
          </a:p>
          <a:p>
            <a:r>
              <a:rPr lang="cs-CZ" dirty="0" err="1" smtClean="0"/>
              <a:t>Winner</a:t>
            </a:r>
            <a:r>
              <a:rPr lang="cs-CZ" dirty="0" smtClean="0"/>
              <a:t> </a:t>
            </a:r>
            <a:r>
              <a:rPr lang="cs-CZ" dirty="0" err="1" smtClean="0"/>
              <a:t>of</a:t>
            </a:r>
            <a:r>
              <a:rPr lang="cs-CZ" dirty="0" smtClean="0"/>
              <a:t> </a:t>
            </a:r>
            <a:r>
              <a:rPr lang="cs-CZ" dirty="0" err="1" smtClean="0"/>
              <a:t>the</a:t>
            </a:r>
            <a:r>
              <a:rPr lang="cs-CZ" dirty="0" smtClean="0"/>
              <a:t> Czech </a:t>
            </a:r>
            <a:r>
              <a:rPr lang="cs-CZ" dirty="0" err="1" smtClean="0"/>
              <a:t>Hotels</a:t>
            </a:r>
            <a:r>
              <a:rPr lang="cs-CZ" dirty="0" smtClean="0"/>
              <a:t> </a:t>
            </a:r>
            <a:r>
              <a:rPr lang="cs-CZ" dirty="0" err="1" smtClean="0"/>
              <a:t>Awards</a:t>
            </a:r>
            <a:r>
              <a:rPr lang="cs-CZ" dirty="0" smtClean="0"/>
              <a:t> 2012 and 2013  (</a:t>
            </a:r>
            <a:r>
              <a:rPr lang="cs-CZ" dirty="0" err="1" smtClean="0"/>
              <a:t>congress</a:t>
            </a:r>
            <a:r>
              <a:rPr lang="cs-CZ" dirty="0" smtClean="0"/>
              <a:t> </a:t>
            </a:r>
            <a:r>
              <a:rPr lang="cs-CZ" dirty="0" err="1" smtClean="0"/>
              <a:t>hotels</a:t>
            </a:r>
            <a:r>
              <a:rPr lang="cs-CZ" dirty="0"/>
              <a:t>)</a:t>
            </a:r>
            <a:endParaRPr lang="cs-CZ" dirty="0" smtClean="0"/>
          </a:p>
          <a:p>
            <a:r>
              <a:rPr lang="cs-CZ" dirty="0" smtClean="0"/>
              <a:t>Booking.com </a:t>
            </a:r>
            <a:r>
              <a:rPr lang="cs-CZ" dirty="0" err="1" smtClean="0"/>
              <a:t>Award</a:t>
            </a:r>
            <a:r>
              <a:rPr lang="cs-CZ" dirty="0" smtClean="0"/>
              <a:t> in 2012</a:t>
            </a:r>
          </a:p>
          <a:p>
            <a:r>
              <a:rPr lang="cs-CZ" dirty="0" err="1" smtClean="0"/>
              <a:t>Tripadvisor</a:t>
            </a:r>
            <a:r>
              <a:rPr lang="cs-CZ" dirty="0" smtClean="0"/>
              <a:t> </a:t>
            </a:r>
            <a:r>
              <a:rPr lang="cs-CZ" dirty="0" err="1"/>
              <a:t>C</a:t>
            </a:r>
            <a:r>
              <a:rPr lang="cs-CZ" dirty="0" err="1" smtClean="0"/>
              <a:t>ertificate</a:t>
            </a:r>
            <a:r>
              <a:rPr lang="cs-CZ" dirty="0" smtClean="0"/>
              <a:t> </a:t>
            </a:r>
            <a:r>
              <a:rPr lang="cs-CZ" dirty="0" err="1" smtClean="0"/>
              <a:t>of</a:t>
            </a:r>
            <a:r>
              <a:rPr lang="cs-CZ" dirty="0" smtClean="0"/>
              <a:t> Excellence in 2013</a:t>
            </a:r>
          </a:p>
          <a:p>
            <a:endParaRPr lang="cs-CZ" dirty="0" smtClean="0">
              <a:hlinkClick r:id="rId2"/>
            </a:endParaRPr>
          </a:p>
          <a:p>
            <a:endParaRPr lang="cs-CZ" dirty="0"/>
          </a:p>
        </p:txBody>
      </p:sp>
      <p:pic>
        <p:nvPicPr>
          <p:cNvPr id="14338" name="Picture 2" descr="image001"/>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899592" y="148613"/>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4612005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a:p>
        </p:txBody>
      </p:sp>
      <p:sp>
        <p:nvSpPr>
          <p:cNvPr id="3" name="Zástupný symbol pro obsah 2"/>
          <p:cNvSpPr>
            <a:spLocks noGrp="1"/>
          </p:cNvSpPr>
          <p:nvPr>
            <p:ph idx="1"/>
          </p:nvPr>
        </p:nvSpPr>
        <p:spPr/>
        <p:txBody>
          <a:bodyPr/>
          <a:lstStyle/>
          <a:p>
            <a:endParaRPr lang="cs-CZ"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628800" y="-938108"/>
            <a:ext cx="15240000" cy="857250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4" name="TextovéPole 3"/>
          <p:cNvSpPr txBox="1"/>
          <p:nvPr/>
        </p:nvSpPr>
        <p:spPr>
          <a:xfrm>
            <a:off x="5724128" y="1236325"/>
            <a:ext cx="3026534" cy="830997"/>
          </a:xfrm>
          <a:prstGeom prst="rect">
            <a:avLst/>
          </a:prstGeom>
          <a:noFill/>
        </p:spPr>
        <p:txBody>
          <a:bodyPr wrap="none" rtlCol="0">
            <a:spAutoFit/>
          </a:bodyPr>
          <a:lstStyle/>
          <a:p>
            <a:r>
              <a:rPr lang="cs-CZ" sz="2400" b="1" dirty="0" smtClean="0"/>
              <a:t>559 </a:t>
            </a:r>
            <a:r>
              <a:rPr lang="cs-CZ" sz="2400" b="1" dirty="0" err="1" smtClean="0"/>
              <a:t>rooms</a:t>
            </a:r>
            <a:endParaRPr lang="cs-CZ" sz="2400" b="1" dirty="0" smtClean="0"/>
          </a:p>
          <a:p>
            <a:r>
              <a:rPr lang="cs-CZ" sz="2400" b="1" dirty="0" smtClean="0"/>
              <a:t>Free Wi-Fi in </a:t>
            </a:r>
            <a:r>
              <a:rPr lang="cs-CZ" sz="2400" b="1" dirty="0" err="1" smtClean="0"/>
              <a:t>all</a:t>
            </a:r>
            <a:r>
              <a:rPr lang="cs-CZ" sz="2400" b="1" dirty="0" smtClean="0"/>
              <a:t> </a:t>
            </a:r>
            <a:r>
              <a:rPr lang="cs-CZ" sz="2400" b="1" dirty="0" err="1" smtClean="0"/>
              <a:t>places</a:t>
            </a:r>
            <a:endParaRPr lang="cs-CZ" sz="2400" b="1" dirty="0"/>
          </a:p>
        </p:txBody>
      </p:sp>
      <p:sp>
        <p:nvSpPr>
          <p:cNvPr id="5" name="Obdélník 4"/>
          <p:cNvSpPr/>
          <p:nvPr/>
        </p:nvSpPr>
        <p:spPr>
          <a:xfrm>
            <a:off x="3059832" y="476672"/>
            <a:ext cx="6192688" cy="646331"/>
          </a:xfrm>
          <a:prstGeom prst="rect">
            <a:avLst/>
          </a:prstGeom>
        </p:spPr>
        <p:txBody>
          <a:bodyPr wrap="square">
            <a:spAutoFit/>
          </a:bodyPr>
          <a:lstStyle/>
          <a:p>
            <a:r>
              <a:rPr lang="en-US" b="1" dirty="0"/>
              <a:t>4,000 m² of congress ground divided into 18 lounges and halls with the seating capacity up to 2,500 participants </a:t>
            </a:r>
            <a:endParaRPr lang="cs-CZ" b="1" dirty="0"/>
          </a:p>
        </p:txBody>
      </p:sp>
    </p:spTree>
    <p:extLst>
      <p:ext uri="{BB962C8B-B14F-4D97-AF65-F5344CB8AC3E}">
        <p14:creationId xmlns:p14="http://schemas.microsoft.com/office/powerpoint/2010/main" xmlns="" val="293849523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a:p>
        </p:txBody>
      </p:sp>
      <p:sp>
        <p:nvSpPr>
          <p:cNvPr id="3" name="Zástupný symbol pro obsah 2"/>
          <p:cNvSpPr>
            <a:spLocks noGrp="1"/>
          </p:cNvSpPr>
          <p:nvPr>
            <p:ph idx="1"/>
          </p:nvPr>
        </p:nvSpPr>
        <p:spPr/>
        <p:txBody>
          <a:bodyPr/>
          <a:lstStyle/>
          <a:p>
            <a:endParaRPr lang="cs-CZ"/>
          </a:p>
        </p:txBody>
      </p:sp>
      <p:pic>
        <p:nvPicPr>
          <p:cNvPr id="7170" name="Picture 2" descr="http://www.clarioncongresshotelprague.com/files/cms/sized/files/hotel/meetings/conference-foyer-1300x867.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2486" y="0"/>
            <a:ext cx="9603038" cy="6858000"/>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93215422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a:p>
        </p:txBody>
      </p:sp>
      <p:sp>
        <p:nvSpPr>
          <p:cNvPr id="3" name="Zástupný symbol pro obsah 2"/>
          <p:cNvSpPr>
            <a:spLocks noGrp="1"/>
          </p:cNvSpPr>
          <p:nvPr>
            <p:ph idx="1"/>
          </p:nvPr>
        </p:nvSpPr>
        <p:spPr/>
        <p:txBody>
          <a:bodyPr/>
          <a:lstStyle/>
          <a:p>
            <a:endParaRPr lang="cs-CZ"/>
          </a:p>
        </p:txBody>
      </p:sp>
      <p:pic>
        <p:nvPicPr>
          <p:cNvPr id="8194" name="Picture 2"/>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772816" y="-1107504"/>
            <a:ext cx="15240000" cy="8572500"/>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4119137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a:xfrm>
            <a:off x="504376" y="1914525"/>
            <a:ext cx="8229600" cy="4525963"/>
          </a:xfrm>
        </p:spPr>
        <p:txBody>
          <a:bodyPr>
            <a:normAutofit fontScale="92500" lnSpcReduction="20000"/>
          </a:bodyPr>
          <a:lstStyle/>
          <a:p>
            <a:r>
              <a:rPr lang="cs-CZ" dirty="0" err="1" smtClean="0"/>
              <a:t>Attached</a:t>
            </a:r>
            <a:r>
              <a:rPr lang="cs-CZ" dirty="0" smtClean="0"/>
              <a:t> Shopping </a:t>
            </a:r>
            <a:r>
              <a:rPr lang="cs-CZ" dirty="0" err="1" smtClean="0"/>
              <a:t>Mall</a:t>
            </a:r>
            <a:r>
              <a:rPr lang="cs-CZ" dirty="0" smtClean="0"/>
              <a:t> – Galerie Fénix</a:t>
            </a:r>
          </a:p>
          <a:p>
            <a:r>
              <a:rPr lang="cs-CZ" dirty="0" smtClean="0">
                <a:hlinkClick r:id="rId2"/>
              </a:rPr>
              <a:t>http://www.galeriefenix.eu/</a:t>
            </a:r>
            <a:endParaRPr lang="cs-CZ" dirty="0" smtClean="0"/>
          </a:p>
          <a:p>
            <a:endParaRPr lang="cs-CZ" dirty="0"/>
          </a:p>
          <a:p>
            <a:r>
              <a:rPr lang="cs-CZ" dirty="0" smtClean="0"/>
              <a:t>80 </a:t>
            </a:r>
            <a:r>
              <a:rPr lang="cs-CZ" dirty="0" err="1" smtClean="0"/>
              <a:t>shops</a:t>
            </a:r>
            <a:r>
              <a:rPr lang="cs-CZ" dirty="0"/>
              <a:t> </a:t>
            </a:r>
            <a:r>
              <a:rPr lang="cs-CZ" dirty="0" err="1" smtClean="0"/>
              <a:t>at</a:t>
            </a:r>
            <a:r>
              <a:rPr lang="cs-CZ" dirty="0" smtClean="0"/>
              <a:t> 3 </a:t>
            </a:r>
            <a:r>
              <a:rPr lang="cs-CZ" dirty="0" err="1" smtClean="0"/>
              <a:t>levels</a:t>
            </a:r>
            <a:r>
              <a:rPr lang="cs-CZ" dirty="0" smtClean="0"/>
              <a:t> – shopping, </a:t>
            </a:r>
            <a:r>
              <a:rPr lang="cs-CZ" dirty="0" err="1" smtClean="0"/>
              <a:t>relax</a:t>
            </a:r>
            <a:r>
              <a:rPr lang="cs-CZ" dirty="0" smtClean="0"/>
              <a:t>, </a:t>
            </a:r>
            <a:r>
              <a:rPr lang="cs-CZ" dirty="0" err="1" smtClean="0"/>
              <a:t>entertainment</a:t>
            </a:r>
            <a:r>
              <a:rPr lang="cs-CZ" dirty="0" smtClean="0"/>
              <a:t>, post </a:t>
            </a:r>
            <a:r>
              <a:rPr lang="cs-CZ" dirty="0" err="1" smtClean="0"/>
              <a:t>office</a:t>
            </a:r>
            <a:r>
              <a:rPr lang="cs-CZ" dirty="0" smtClean="0"/>
              <a:t>, </a:t>
            </a:r>
            <a:r>
              <a:rPr lang="cs-CZ" dirty="0" err="1" smtClean="0"/>
              <a:t>pharmacy</a:t>
            </a:r>
            <a:r>
              <a:rPr lang="cs-CZ" dirty="0" smtClean="0"/>
              <a:t>, food </a:t>
            </a:r>
            <a:r>
              <a:rPr lang="cs-CZ" dirty="0" err="1" smtClean="0"/>
              <a:t>court</a:t>
            </a:r>
            <a:r>
              <a:rPr lang="cs-CZ" dirty="0" smtClean="0"/>
              <a:t>, 600 parking </a:t>
            </a:r>
            <a:r>
              <a:rPr lang="cs-CZ" dirty="0" err="1" smtClean="0"/>
              <a:t>places</a:t>
            </a:r>
            <a:endParaRPr lang="cs-CZ" dirty="0" smtClean="0"/>
          </a:p>
          <a:p>
            <a:pPr marL="0" indent="0">
              <a:buNone/>
            </a:pPr>
            <a:r>
              <a:rPr lang="cs-CZ" dirty="0" smtClean="0"/>
              <a:t> </a:t>
            </a:r>
          </a:p>
          <a:p>
            <a:r>
              <a:rPr lang="cs-CZ" dirty="0" err="1" smtClean="0"/>
              <a:t>Directly</a:t>
            </a:r>
            <a:r>
              <a:rPr lang="cs-CZ" dirty="0" smtClean="0"/>
              <a:t> </a:t>
            </a:r>
            <a:r>
              <a:rPr lang="cs-CZ" dirty="0" err="1" smtClean="0"/>
              <a:t>at</a:t>
            </a:r>
            <a:r>
              <a:rPr lang="cs-CZ" dirty="0" smtClean="0"/>
              <a:t> </a:t>
            </a:r>
            <a:r>
              <a:rPr lang="cs-CZ" dirty="0" err="1" smtClean="0"/>
              <a:t>the</a:t>
            </a:r>
            <a:r>
              <a:rPr lang="cs-CZ" dirty="0" smtClean="0"/>
              <a:t> „B“ line Metro Station </a:t>
            </a:r>
            <a:r>
              <a:rPr lang="cs-CZ" dirty="0" err="1" smtClean="0"/>
              <a:t>only</a:t>
            </a:r>
            <a:r>
              <a:rPr lang="cs-CZ" dirty="0" smtClean="0"/>
              <a:t> 10 </a:t>
            </a:r>
            <a:r>
              <a:rPr lang="cs-CZ" dirty="0" err="1" smtClean="0"/>
              <a:t>minutes</a:t>
            </a:r>
            <a:r>
              <a:rPr lang="cs-CZ" dirty="0" smtClean="0"/>
              <a:t> </a:t>
            </a:r>
            <a:r>
              <a:rPr lang="cs-CZ" dirty="0" err="1" smtClean="0"/>
              <a:t>from</a:t>
            </a:r>
            <a:r>
              <a:rPr lang="cs-CZ" dirty="0" smtClean="0"/>
              <a:t> </a:t>
            </a:r>
            <a:r>
              <a:rPr lang="cs-CZ" dirty="0" err="1" smtClean="0"/>
              <a:t>the</a:t>
            </a:r>
            <a:r>
              <a:rPr lang="cs-CZ" dirty="0" smtClean="0"/>
              <a:t> </a:t>
            </a:r>
            <a:r>
              <a:rPr lang="cs-CZ" dirty="0" err="1" smtClean="0"/>
              <a:t>historical</a:t>
            </a:r>
            <a:r>
              <a:rPr lang="cs-CZ" dirty="0" smtClean="0"/>
              <a:t> city centre - </a:t>
            </a:r>
            <a:r>
              <a:rPr lang="cs-CZ" b="1" dirty="0" smtClean="0"/>
              <a:t>free public transport </a:t>
            </a:r>
            <a:r>
              <a:rPr lang="cs-CZ" b="1" dirty="0" err="1" smtClean="0"/>
              <a:t>pass</a:t>
            </a:r>
            <a:r>
              <a:rPr lang="cs-CZ" b="1" dirty="0" smtClean="0"/>
              <a:t> </a:t>
            </a:r>
            <a:r>
              <a:rPr lang="cs-CZ" b="1" dirty="0" err="1" smtClean="0"/>
              <a:t>for</a:t>
            </a:r>
            <a:r>
              <a:rPr lang="cs-CZ" b="1" dirty="0" smtClean="0"/>
              <a:t> </a:t>
            </a:r>
            <a:r>
              <a:rPr lang="cs-CZ" b="1" dirty="0" err="1" smtClean="0"/>
              <a:t>congress</a:t>
            </a:r>
            <a:r>
              <a:rPr lang="cs-CZ" b="1" dirty="0" smtClean="0"/>
              <a:t> </a:t>
            </a:r>
            <a:r>
              <a:rPr lang="cs-CZ" b="1" dirty="0" err="1" smtClean="0"/>
              <a:t>delegates</a:t>
            </a:r>
            <a:endParaRPr lang="cs-CZ" dirty="0"/>
          </a:p>
        </p:txBody>
      </p:sp>
      <p:pic>
        <p:nvPicPr>
          <p:cNvPr id="13314" name="Picture 2" descr="image001"/>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683568" y="0"/>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9159365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4"/>
          <p:cNvSpPr>
            <a:spLocks noGrp="1" noChangeArrowheads="1"/>
          </p:cNvSpPr>
          <p:nvPr>
            <p:ph type="body" idx="1"/>
          </p:nvPr>
        </p:nvSpPr>
        <p:spPr/>
        <p:txBody>
          <a:bodyPr/>
          <a:lstStyle/>
          <a:p>
            <a:pPr eaLnBrk="1" hangingPunct="1"/>
            <a:endParaRPr lang="cs-CZ" smtClean="0"/>
          </a:p>
        </p:txBody>
      </p:sp>
      <p:sp>
        <p:nvSpPr>
          <p:cNvPr id="32771" name="Rectangle 5"/>
          <p:cNvSpPr>
            <a:spLocks noGrp="1" noChangeArrowheads="1"/>
          </p:cNvSpPr>
          <p:nvPr>
            <p:ph type="title"/>
          </p:nvPr>
        </p:nvSpPr>
        <p:spPr>
          <a:xfrm>
            <a:off x="5076056" y="332656"/>
            <a:ext cx="3600450" cy="509588"/>
          </a:xfrm>
          <a:noFill/>
        </p:spPr>
        <p:txBody>
          <a:bodyPr/>
          <a:lstStyle/>
          <a:p>
            <a:pPr algn="r" eaLnBrk="1" hangingPunct="1"/>
            <a:r>
              <a:rPr lang="cs-CZ" sz="2400" b="1" dirty="0" err="1" smtClean="0">
                <a:solidFill>
                  <a:srgbClr val="C00000"/>
                </a:solidFill>
              </a:rPr>
              <a:t>Prague´s</a:t>
            </a:r>
            <a:r>
              <a:rPr lang="cs-CZ" sz="2400" b="1" dirty="0" smtClean="0">
                <a:solidFill>
                  <a:srgbClr val="C00000"/>
                </a:solidFill>
              </a:rPr>
              <a:t> Metro</a:t>
            </a:r>
          </a:p>
        </p:txBody>
      </p:sp>
      <p:pic>
        <p:nvPicPr>
          <p:cNvPr id="32772" name="Picture 7" descr="metro"/>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230312"/>
            <a:ext cx="9144000" cy="587057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459521103"/>
      </p:ext>
    </p:extLst>
  </p:cSld>
  <p:clrMapOvr>
    <a:masterClrMapping/>
  </p:clrMapOvr>
  <p:transition advTm="7000"/>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ulka 1"/>
          <p:cNvGraphicFramePr>
            <a:graphicFrameLocks noGrp="1"/>
          </p:cNvGraphicFramePr>
          <p:nvPr/>
        </p:nvGraphicFramePr>
        <p:xfrm>
          <a:off x="323528" y="1124744"/>
          <a:ext cx="8136905" cy="5112565"/>
        </p:xfrm>
        <a:graphic>
          <a:graphicData uri="http://schemas.openxmlformats.org/drawingml/2006/table">
            <a:tbl>
              <a:tblPr/>
              <a:tblGrid>
                <a:gridCol w="3028046"/>
                <a:gridCol w="2220568"/>
                <a:gridCol w="2888291"/>
              </a:tblGrid>
              <a:tr h="701489">
                <a:tc>
                  <a:txBody>
                    <a:bodyPr/>
                    <a:lstStyle/>
                    <a:p>
                      <a:pPr algn="l" fontAlgn="b"/>
                      <a:endParaRPr lang="cs-CZ" sz="1000" b="0" i="0" u="none" strike="noStrike" dirty="0">
                        <a:solidFill>
                          <a:srgbClr val="000000"/>
                        </a:solidFill>
                        <a:latin typeface="Arial"/>
                      </a:endParaRPr>
                    </a:p>
                  </a:txBody>
                  <a:tcPr marL="8725" marR="8725" marT="8725"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n-US" sz="1800" b="1" i="0" u="none" strike="noStrike" dirty="0">
                          <a:solidFill>
                            <a:srgbClr val="FFFFFF"/>
                          </a:solidFill>
                          <a:latin typeface="Calibri"/>
                        </a:rPr>
                        <a:t>Travelling time to </a:t>
                      </a:r>
                      <a:r>
                        <a:rPr lang="en-US" sz="1800" b="1" i="0" u="none" strike="noStrike" dirty="0" smtClean="0">
                          <a:solidFill>
                            <a:srgbClr val="FFFFFF"/>
                          </a:solidFill>
                          <a:latin typeface="Calibri"/>
                        </a:rPr>
                        <a:t>Congress </a:t>
                      </a:r>
                      <a:r>
                        <a:rPr lang="en-US" sz="1800" b="1" i="0" u="none" strike="noStrike" dirty="0">
                          <a:solidFill>
                            <a:srgbClr val="FFFFFF"/>
                          </a:solidFill>
                          <a:latin typeface="Calibri"/>
                        </a:rPr>
                        <a:t>venue</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0000"/>
                    </a:solidFill>
                  </a:tcPr>
                </a:tc>
                <a:tc>
                  <a:txBody>
                    <a:bodyPr/>
                    <a:lstStyle/>
                    <a:p>
                      <a:pPr algn="ctr" fontAlgn="ctr"/>
                      <a:r>
                        <a:rPr lang="cs-CZ" sz="1800" b="1" i="0" u="none" strike="noStrike" dirty="0">
                          <a:solidFill>
                            <a:srgbClr val="FFFFFF"/>
                          </a:solidFill>
                          <a:latin typeface="Calibri"/>
                        </a:rPr>
                        <a:t>Public </a:t>
                      </a:r>
                      <a:r>
                        <a:rPr lang="cs-CZ" sz="1800" b="1" i="0" u="none" strike="noStrike" dirty="0" err="1" smtClean="0">
                          <a:solidFill>
                            <a:srgbClr val="FFFFFF"/>
                          </a:solidFill>
                          <a:latin typeface="Calibri"/>
                        </a:rPr>
                        <a:t>transportation</a:t>
                      </a:r>
                      <a:endParaRPr lang="cs-CZ" sz="1800" b="1" i="0" u="none" strike="noStrike" dirty="0">
                        <a:solidFill>
                          <a:srgbClr val="FFFFFF"/>
                        </a:solidFill>
                        <a:latin typeface="Calibri"/>
                      </a:endParaRPr>
                    </a:p>
                  </a:txBody>
                  <a:tcPr marL="8725" marR="8725" marT="87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00000"/>
                    </a:solidFill>
                  </a:tcPr>
                </a:tc>
              </a:tr>
              <a:tr h="339386">
                <a:tc gridSpan="3">
                  <a:txBody>
                    <a:bodyPr/>
                    <a:lstStyle/>
                    <a:p>
                      <a:pPr algn="l" fontAlgn="t"/>
                      <a:r>
                        <a:rPr lang="cs-CZ" sz="1800" b="1" i="1" u="none" strike="noStrike" dirty="0" err="1">
                          <a:solidFill>
                            <a:srgbClr val="C00000"/>
                          </a:solidFill>
                          <a:latin typeface="Wingdings 2"/>
                        </a:rPr>
                        <a:t>êêêêê</a:t>
                      </a:r>
                      <a:endParaRPr lang="cs-CZ" sz="1800" b="1" i="1" u="none" strike="noStrike" dirty="0">
                        <a:solidFill>
                          <a:srgbClr val="C00000"/>
                        </a:solidFill>
                        <a:latin typeface="Wingdings 2"/>
                      </a:endParaRPr>
                    </a:p>
                  </a:txBody>
                  <a:tcPr marL="8725" marR="8725" marT="87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cs-CZ"/>
                    </a:p>
                  </a:txBody>
                  <a:tcPr/>
                </a:tc>
                <a:tc hMerge="1">
                  <a:txBody>
                    <a:bodyPr/>
                    <a:lstStyle/>
                    <a:p>
                      <a:endParaRPr lang="cs-CZ"/>
                    </a:p>
                  </a:txBody>
                  <a:tcPr/>
                </a:tc>
              </a:tr>
              <a:tr h="343587">
                <a:tc>
                  <a:txBody>
                    <a:bodyPr/>
                    <a:lstStyle/>
                    <a:p>
                      <a:pPr algn="l" fontAlgn="b"/>
                      <a:r>
                        <a:rPr lang="cs-CZ" sz="1800" b="0" i="0" u="none" strike="noStrike" dirty="0" err="1">
                          <a:solidFill>
                            <a:srgbClr val="000000"/>
                          </a:solidFill>
                          <a:latin typeface="Calibri"/>
                        </a:rPr>
                        <a:t>Radisson</a:t>
                      </a:r>
                      <a:r>
                        <a:rPr lang="cs-CZ" sz="1800" b="0" i="0" u="none" strike="noStrike" dirty="0">
                          <a:solidFill>
                            <a:srgbClr val="000000"/>
                          </a:solidFill>
                          <a:latin typeface="Calibri"/>
                        </a:rPr>
                        <a:t> </a:t>
                      </a:r>
                      <a:r>
                        <a:rPr lang="cs-CZ" sz="1800" b="0" i="0" u="none" strike="noStrike" dirty="0" err="1">
                          <a:solidFill>
                            <a:srgbClr val="000000"/>
                          </a:solidFill>
                          <a:latin typeface="Calibri"/>
                        </a:rPr>
                        <a:t>Blu</a:t>
                      </a:r>
                      <a:r>
                        <a:rPr lang="cs-CZ" sz="1800" b="0" i="0" u="none" strike="noStrike" dirty="0">
                          <a:solidFill>
                            <a:srgbClr val="000000"/>
                          </a:solidFill>
                          <a:latin typeface="Calibri"/>
                        </a:rPr>
                        <a:t> </a:t>
                      </a:r>
                      <a:r>
                        <a:rPr lang="cs-CZ" sz="1800" b="0" i="0" u="none" strike="noStrike" dirty="0" err="1">
                          <a:solidFill>
                            <a:srgbClr val="000000"/>
                          </a:solidFill>
                          <a:latin typeface="Calibri"/>
                        </a:rPr>
                        <a:t>Alcron</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Calibri"/>
                        </a:rPr>
                        <a:t>15 </a:t>
                      </a:r>
                      <a:r>
                        <a:rPr lang="cs-CZ" sz="1800" b="0" i="0" u="none" strike="noStrike" dirty="0" err="1">
                          <a:solidFill>
                            <a:srgbClr val="000000"/>
                          </a:solidFill>
                          <a:latin typeface="Calibri"/>
                        </a:rPr>
                        <a:t>minutes</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5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7 stops by metro</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43587">
                <a:tc gridSpan="3">
                  <a:txBody>
                    <a:bodyPr/>
                    <a:lstStyle/>
                    <a:p>
                      <a:pPr algn="l" fontAlgn="t"/>
                      <a:r>
                        <a:rPr lang="cs-CZ" sz="1800" b="1" i="1" u="none" strike="noStrike" dirty="0" err="1">
                          <a:solidFill>
                            <a:srgbClr val="C00000"/>
                          </a:solidFill>
                          <a:latin typeface="Wingdings 2"/>
                        </a:rPr>
                        <a:t>êêêê</a:t>
                      </a:r>
                      <a:endParaRPr lang="cs-CZ" sz="1800" b="1" i="1" u="none" strike="noStrike" dirty="0">
                        <a:solidFill>
                          <a:srgbClr val="C00000"/>
                        </a:solidFill>
                        <a:latin typeface="Wingdings 2"/>
                      </a:endParaRPr>
                    </a:p>
                  </a:txBody>
                  <a:tcPr marL="8725" marR="8725" marT="87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cs-CZ"/>
                    </a:p>
                  </a:txBody>
                  <a:tcPr/>
                </a:tc>
                <a:tc hMerge="1">
                  <a:txBody>
                    <a:bodyPr/>
                    <a:lstStyle/>
                    <a:p>
                      <a:endParaRPr lang="cs-CZ"/>
                    </a:p>
                  </a:txBody>
                  <a:tcPr/>
                </a:tc>
              </a:tr>
              <a:tr h="343587">
                <a:tc>
                  <a:txBody>
                    <a:bodyPr/>
                    <a:lstStyle/>
                    <a:p>
                      <a:pPr algn="l" fontAlgn="b"/>
                      <a:r>
                        <a:rPr lang="cs-CZ" sz="1800" b="0" i="0" u="none" strike="noStrike" dirty="0" err="1">
                          <a:solidFill>
                            <a:srgbClr val="000000"/>
                          </a:solidFill>
                          <a:latin typeface="Calibri"/>
                        </a:rPr>
                        <a:t>Clarion</a:t>
                      </a:r>
                      <a:r>
                        <a:rPr lang="cs-CZ" sz="1800" b="0" i="0" u="none" strike="noStrike" dirty="0">
                          <a:solidFill>
                            <a:srgbClr val="000000"/>
                          </a:solidFill>
                          <a:latin typeface="Calibri"/>
                        </a:rPr>
                        <a:t> </a:t>
                      </a:r>
                      <a:r>
                        <a:rPr lang="cs-CZ" sz="1800" b="0" i="0" u="none" strike="noStrike" dirty="0" err="1">
                          <a:solidFill>
                            <a:srgbClr val="000000"/>
                          </a:solidFill>
                          <a:latin typeface="Calibri"/>
                        </a:rPr>
                        <a:t>Congress</a:t>
                      </a:r>
                      <a:r>
                        <a:rPr lang="cs-CZ" sz="1800" b="0" i="0" u="none" strike="noStrike" dirty="0">
                          <a:solidFill>
                            <a:srgbClr val="000000"/>
                          </a:solidFill>
                          <a:latin typeface="Calibri"/>
                        </a:rPr>
                        <a:t> Hotel </a:t>
                      </a:r>
                      <a:r>
                        <a:rPr lang="cs-CZ" sz="1800" b="0" i="0" u="none" strike="noStrike" dirty="0" err="1">
                          <a:solidFill>
                            <a:srgbClr val="000000"/>
                          </a:solidFill>
                          <a:latin typeface="Calibri"/>
                        </a:rPr>
                        <a:t>Prague</a:t>
                      </a:r>
                      <a:r>
                        <a:rPr lang="cs-CZ" sz="1800" b="0" i="0" u="none" strike="noStrike" dirty="0">
                          <a:solidFill>
                            <a:srgbClr val="000000"/>
                          </a:solidFill>
                          <a:latin typeface="Calibri"/>
                        </a:rPr>
                        <a:t>  </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Calibri"/>
                        </a:rPr>
                        <a:t>Congress venue</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err="1">
                          <a:solidFill>
                            <a:srgbClr val="000000"/>
                          </a:solidFill>
                          <a:latin typeface="Calibri"/>
                        </a:rPr>
                        <a:t>Congress</a:t>
                      </a:r>
                      <a:r>
                        <a:rPr lang="cs-CZ" sz="1800" b="0" i="0" u="none" strike="noStrike" dirty="0">
                          <a:solidFill>
                            <a:srgbClr val="000000"/>
                          </a:solidFill>
                          <a:latin typeface="Calibri"/>
                        </a:rPr>
                        <a:t> </a:t>
                      </a:r>
                      <a:r>
                        <a:rPr lang="cs-CZ" sz="1800" b="0" i="0" u="none" strike="noStrike" dirty="0" err="1">
                          <a:solidFill>
                            <a:srgbClr val="000000"/>
                          </a:solidFill>
                          <a:latin typeface="Calibri"/>
                        </a:rPr>
                        <a:t>venue</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14954">
                <a:tc>
                  <a:txBody>
                    <a:bodyPr/>
                    <a:lstStyle/>
                    <a:p>
                      <a:pPr algn="l" fontAlgn="b"/>
                      <a:r>
                        <a:rPr lang="cs-CZ" sz="1800" b="0" i="0" u="none" strike="noStrike" dirty="0" err="1">
                          <a:solidFill>
                            <a:srgbClr val="000000"/>
                          </a:solidFill>
                          <a:latin typeface="Calibri"/>
                        </a:rPr>
                        <a:t>Jurys</a:t>
                      </a:r>
                      <a:r>
                        <a:rPr lang="cs-CZ" sz="1800" b="0" i="0" u="none" strike="noStrike" dirty="0">
                          <a:solidFill>
                            <a:srgbClr val="000000"/>
                          </a:solidFill>
                          <a:latin typeface="Calibri"/>
                        </a:rPr>
                        <a:t> Inn  </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Calibri"/>
                        </a:rPr>
                        <a:t>10 minutes</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1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5 stops by metro</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86322">
                <a:tc>
                  <a:txBody>
                    <a:bodyPr/>
                    <a:lstStyle/>
                    <a:p>
                      <a:pPr algn="l" fontAlgn="b"/>
                      <a:r>
                        <a:rPr lang="cs-CZ" sz="1800" b="0" i="0" u="none" strike="noStrike">
                          <a:solidFill>
                            <a:srgbClr val="000000"/>
                          </a:solidFill>
                          <a:latin typeface="Calibri"/>
                        </a:rPr>
                        <a:t>Olympik</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Calibri"/>
                        </a:rPr>
                        <a:t>10 </a:t>
                      </a:r>
                      <a:r>
                        <a:rPr lang="cs-CZ" sz="1800" b="0" i="0" u="none" strike="noStrike" dirty="0" err="1">
                          <a:solidFill>
                            <a:srgbClr val="000000"/>
                          </a:solidFill>
                          <a:latin typeface="Calibri"/>
                        </a:rPr>
                        <a:t>minutes</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5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3 stops by metro</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9386">
                <a:tc gridSpan="3">
                  <a:txBody>
                    <a:bodyPr/>
                    <a:lstStyle/>
                    <a:p>
                      <a:pPr algn="l" fontAlgn="t"/>
                      <a:r>
                        <a:rPr lang="cs-CZ" sz="1800" b="1" i="1" u="none" strike="noStrike" dirty="0" err="1">
                          <a:solidFill>
                            <a:srgbClr val="C00000"/>
                          </a:solidFill>
                          <a:latin typeface="Wingdings 2"/>
                        </a:rPr>
                        <a:t>êêê</a:t>
                      </a:r>
                      <a:endParaRPr lang="cs-CZ" sz="1800" b="1" i="1" u="none" strike="noStrike" dirty="0">
                        <a:solidFill>
                          <a:srgbClr val="C00000"/>
                        </a:solidFill>
                        <a:latin typeface="Wingdings 2"/>
                      </a:endParaRPr>
                    </a:p>
                  </a:txBody>
                  <a:tcPr marL="8725" marR="8725" marT="87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cs-CZ"/>
                    </a:p>
                  </a:txBody>
                  <a:tcPr/>
                </a:tc>
                <a:tc hMerge="1">
                  <a:txBody>
                    <a:bodyPr/>
                    <a:lstStyle/>
                    <a:p>
                      <a:endParaRPr lang="cs-CZ"/>
                    </a:p>
                  </a:txBody>
                  <a:tcPr/>
                </a:tc>
              </a:tr>
              <a:tr h="286322">
                <a:tc>
                  <a:txBody>
                    <a:bodyPr/>
                    <a:lstStyle/>
                    <a:p>
                      <a:pPr algn="l" fontAlgn="b"/>
                      <a:r>
                        <a:rPr lang="cs-CZ" sz="1800" b="0" i="0" u="none" strike="noStrike">
                          <a:solidFill>
                            <a:srgbClr val="000000"/>
                          </a:solidFill>
                          <a:latin typeface="Arial"/>
                        </a:rPr>
                        <a:t>Arlington</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Arial"/>
                        </a:rPr>
                        <a:t>5 </a:t>
                      </a:r>
                      <a:r>
                        <a:rPr lang="cs-CZ" sz="1800" b="0" i="0" u="none" strike="noStrike" dirty="0" err="1">
                          <a:solidFill>
                            <a:srgbClr val="000000"/>
                          </a:solidFill>
                          <a:latin typeface="Arial"/>
                        </a:rPr>
                        <a:t>minutes</a:t>
                      </a:r>
                      <a:endParaRPr lang="cs-CZ" sz="1800" b="0" i="0" u="none" strike="noStrike" dirty="0">
                        <a:solidFill>
                          <a:srgbClr val="000000"/>
                        </a:solidFill>
                        <a:latin typeface="Arial"/>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2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2 stops by tram</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86322">
                <a:tc>
                  <a:txBody>
                    <a:bodyPr/>
                    <a:lstStyle/>
                    <a:p>
                      <a:pPr algn="l" fontAlgn="b"/>
                      <a:r>
                        <a:rPr lang="cs-CZ" sz="1800" b="0" i="0" u="none" strike="noStrike" dirty="0" err="1">
                          <a:solidFill>
                            <a:srgbClr val="000000"/>
                          </a:solidFill>
                          <a:latin typeface="Arial"/>
                        </a:rPr>
                        <a:t>Axa</a:t>
                      </a:r>
                      <a:endParaRPr lang="cs-CZ" sz="1800" b="0" i="0" u="none" strike="noStrike" dirty="0">
                        <a:solidFill>
                          <a:srgbClr val="000000"/>
                        </a:solidFill>
                        <a:latin typeface="Arial"/>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Arial"/>
                        </a:rPr>
                        <a:t>10 </a:t>
                      </a:r>
                      <a:r>
                        <a:rPr lang="cs-CZ" sz="1800" b="0" i="0" u="none" strike="noStrike" dirty="0" err="1">
                          <a:solidFill>
                            <a:srgbClr val="000000"/>
                          </a:solidFill>
                          <a:latin typeface="Arial"/>
                        </a:rPr>
                        <a:t>minutes</a:t>
                      </a:r>
                      <a:endParaRPr lang="cs-CZ" sz="1800" b="0" i="0" u="none" strike="noStrike" dirty="0">
                        <a:solidFill>
                          <a:srgbClr val="000000"/>
                        </a:solidFill>
                        <a:latin typeface="Arial"/>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2 </a:t>
                      </a:r>
                      <a:r>
                        <a:rPr lang="en-US" sz="1800" b="0" i="0" u="none" strike="noStrike" dirty="0" smtClean="0">
                          <a:solidFill>
                            <a:srgbClr val="000000"/>
                          </a:solidFill>
                          <a:latin typeface="Calibri"/>
                        </a:rPr>
                        <a:t>min </a:t>
                      </a:r>
                      <a:r>
                        <a:rPr lang="en-US" sz="1800" b="0" i="0" u="none" strike="noStrike" dirty="0">
                          <a:solidFill>
                            <a:srgbClr val="000000"/>
                          </a:solidFill>
                          <a:latin typeface="Calibri"/>
                        </a:rPr>
                        <a:t>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5 stops by metro</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86322">
                <a:tc>
                  <a:txBody>
                    <a:bodyPr/>
                    <a:lstStyle/>
                    <a:p>
                      <a:pPr algn="l" fontAlgn="b"/>
                      <a:r>
                        <a:rPr lang="cs-CZ" sz="1800" b="0" i="0" u="none" strike="noStrike">
                          <a:solidFill>
                            <a:srgbClr val="000000"/>
                          </a:solidFill>
                          <a:latin typeface="Arial"/>
                        </a:rPr>
                        <a:t>Carol</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Arial"/>
                        </a:rPr>
                        <a:t>5 minutes</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2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2 stops by tram</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86322">
                <a:tc>
                  <a:txBody>
                    <a:bodyPr/>
                    <a:lstStyle/>
                    <a:p>
                      <a:pPr algn="l" fontAlgn="b"/>
                      <a:r>
                        <a:rPr lang="cs-CZ" sz="1800" b="0" i="0" u="none" strike="noStrike">
                          <a:solidFill>
                            <a:srgbClr val="000000"/>
                          </a:solidFill>
                          <a:latin typeface="Arial"/>
                        </a:rPr>
                        <a:t>Esprit</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Arial"/>
                        </a:rPr>
                        <a:t>5 minutes</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800" b="0" i="0" u="none" strike="noStrike" dirty="0">
                          <a:solidFill>
                            <a:srgbClr val="000000"/>
                          </a:solidFill>
                          <a:latin typeface="Calibri"/>
                        </a:rPr>
                        <a:t>2 min walk </a:t>
                      </a:r>
                      <a:r>
                        <a:rPr lang="cs-CZ" sz="1800" b="0" i="0" u="none" strike="noStrike" dirty="0" smtClean="0">
                          <a:solidFill>
                            <a:srgbClr val="000000"/>
                          </a:solidFill>
                          <a:latin typeface="Calibri"/>
                        </a:rPr>
                        <a:t>+</a:t>
                      </a:r>
                      <a:r>
                        <a:rPr lang="en-US" sz="1800" b="0" i="0" u="none" strike="noStrike" dirty="0" smtClean="0">
                          <a:solidFill>
                            <a:srgbClr val="000000"/>
                          </a:solidFill>
                          <a:latin typeface="Calibri"/>
                        </a:rPr>
                        <a:t> </a:t>
                      </a:r>
                      <a:r>
                        <a:rPr lang="en-US" sz="1800" b="0" i="0" u="none" strike="noStrike" dirty="0">
                          <a:solidFill>
                            <a:srgbClr val="000000"/>
                          </a:solidFill>
                          <a:latin typeface="Calibri"/>
                        </a:rPr>
                        <a:t>2 stops by tram</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00639">
                <a:tc>
                  <a:txBody>
                    <a:bodyPr/>
                    <a:lstStyle/>
                    <a:p>
                      <a:pPr algn="l" fontAlgn="b"/>
                      <a:r>
                        <a:rPr lang="cs-CZ" sz="1800" b="0" i="0" u="none" strike="noStrike" dirty="0">
                          <a:solidFill>
                            <a:srgbClr val="000000"/>
                          </a:solidFill>
                          <a:latin typeface="Arial"/>
                        </a:rPr>
                        <a:t>Vysočanský pivovar</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Arial"/>
                        </a:rPr>
                        <a:t>5 minutes</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Calibri"/>
                        </a:rPr>
                        <a:t>5 min by </a:t>
                      </a:r>
                      <a:r>
                        <a:rPr lang="cs-CZ" sz="1800" b="0" i="0" u="none" strike="noStrike" dirty="0" err="1">
                          <a:solidFill>
                            <a:srgbClr val="000000"/>
                          </a:solidFill>
                          <a:latin typeface="Calibri"/>
                        </a:rPr>
                        <a:t>walk</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39386">
                <a:tc gridSpan="3">
                  <a:txBody>
                    <a:bodyPr/>
                    <a:lstStyle/>
                    <a:p>
                      <a:pPr algn="l" fontAlgn="t"/>
                      <a:r>
                        <a:rPr lang="cs-CZ" sz="1800" b="1" i="1" u="none" strike="noStrike">
                          <a:solidFill>
                            <a:srgbClr val="C00000"/>
                          </a:solidFill>
                          <a:latin typeface="Wingdings 2"/>
                        </a:rPr>
                        <a:t>êê</a:t>
                      </a:r>
                    </a:p>
                  </a:txBody>
                  <a:tcPr marL="8725" marR="8725" marT="8725"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8D8D8"/>
                    </a:solidFill>
                  </a:tcPr>
                </a:tc>
                <a:tc hMerge="1">
                  <a:txBody>
                    <a:bodyPr/>
                    <a:lstStyle/>
                    <a:p>
                      <a:endParaRPr lang="cs-CZ"/>
                    </a:p>
                  </a:txBody>
                  <a:tcPr/>
                </a:tc>
                <a:tc hMerge="1">
                  <a:txBody>
                    <a:bodyPr/>
                    <a:lstStyle/>
                    <a:p>
                      <a:endParaRPr lang="cs-CZ"/>
                    </a:p>
                  </a:txBody>
                  <a:tcPr/>
                </a:tc>
              </a:tr>
              <a:tr h="314954">
                <a:tc>
                  <a:txBody>
                    <a:bodyPr/>
                    <a:lstStyle/>
                    <a:p>
                      <a:pPr algn="l" fontAlgn="b"/>
                      <a:r>
                        <a:rPr lang="cs-CZ" sz="1800" b="0" i="0" u="none" strike="noStrike">
                          <a:solidFill>
                            <a:srgbClr val="000000"/>
                          </a:solidFill>
                          <a:latin typeface="Arial"/>
                        </a:rPr>
                        <a:t>Vysočanský pivovar</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a:solidFill>
                            <a:srgbClr val="000000"/>
                          </a:solidFill>
                          <a:latin typeface="Arial"/>
                        </a:rPr>
                        <a:t>5 minutes</a:t>
                      </a: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800" b="0" i="0" u="none" strike="noStrike" dirty="0">
                          <a:solidFill>
                            <a:srgbClr val="000000"/>
                          </a:solidFill>
                          <a:latin typeface="Calibri"/>
                        </a:rPr>
                        <a:t>5 min by </a:t>
                      </a:r>
                      <a:r>
                        <a:rPr lang="cs-CZ" sz="1800" b="0" i="0" u="none" strike="noStrike" dirty="0" err="1">
                          <a:solidFill>
                            <a:srgbClr val="000000"/>
                          </a:solidFill>
                          <a:latin typeface="Calibri"/>
                        </a:rPr>
                        <a:t>walk</a:t>
                      </a:r>
                      <a:endParaRPr lang="cs-CZ" sz="1800" b="0" i="0" u="none" strike="noStrike" dirty="0">
                        <a:solidFill>
                          <a:srgbClr val="000000"/>
                        </a:solidFill>
                        <a:latin typeface="Calibri"/>
                      </a:endParaRPr>
                    </a:p>
                  </a:txBody>
                  <a:tcPr marL="8725" marR="8725" marT="87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3" name="TextovéPole 2"/>
          <p:cNvSpPr txBox="1"/>
          <p:nvPr/>
        </p:nvSpPr>
        <p:spPr>
          <a:xfrm>
            <a:off x="5321214" y="316969"/>
            <a:ext cx="2937214" cy="461665"/>
          </a:xfrm>
          <a:prstGeom prst="rect">
            <a:avLst/>
          </a:prstGeom>
          <a:noFill/>
        </p:spPr>
        <p:txBody>
          <a:bodyPr wrap="none" rtlCol="0">
            <a:spAutoFit/>
          </a:bodyPr>
          <a:lstStyle/>
          <a:p>
            <a:r>
              <a:rPr lang="cs-CZ" sz="2400" b="1" dirty="0" smtClean="0">
                <a:solidFill>
                  <a:srgbClr val="C00000"/>
                </a:solidFill>
              </a:rPr>
              <a:t>List </a:t>
            </a:r>
            <a:r>
              <a:rPr lang="cs-CZ" sz="2400" b="1" dirty="0" err="1" smtClean="0">
                <a:solidFill>
                  <a:srgbClr val="C00000"/>
                </a:solidFill>
              </a:rPr>
              <a:t>of</a:t>
            </a:r>
            <a:r>
              <a:rPr lang="cs-CZ" sz="2400" b="1" dirty="0" smtClean="0">
                <a:solidFill>
                  <a:srgbClr val="C00000"/>
                </a:solidFill>
              </a:rPr>
              <a:t> </a:t>
            </a:r>
            <a:r>
              <a:rPr lang="cs-CZ" sz="2400" b="1" dirty="0" err="1" smtClean="0">
                <a:solidFill>
                  <a:srgbClr val="C00000"/>
                </a:solidFill>
              </a:rPr>
              <a:t>selected</a:t>
            </a:r>
            <a:r>
              <a:rPr lang="cs-CZ" sz="2400" b="1" dirty="0" smtClean="0">
                <a:solidFill>
                  <a:srgbClr val="C00000"/>
                </a:solidFill>
              </a:rPr>
              <a:t> </a:t>
            </a:r>
            <a:r>
              <a:rPr lang="cs-CZ" sz="2400" b="1" dirty="0" err="1">
                <a:solidFill>
                  <a:srgbClr val="C00000"/>
                </a:solidFill>
              </a:rPr>
              <a:t>h</a:t>
            </a:r>
            <a:r>
              <a:rPr lang="cs-CZ" sz="2400" b="1" dirty="0" err="1" smtClean="0">
                <a:solidFill>
                  <a:srgbClr val="C00000"/>
                </a:solidFill>
              </a:rPr>
              <a:t>otels</a:t>
            </a:r>
            <a:endParaRPr lang="cs-CZ" sz="2400" b="1" dirty="0">
              <a:solidFill>
                <a:srgbClr val="C00000"/>
              </a:solidFill>
            </a:endParaRPr>
          </a:p>
        </p:txBody>
      </p:sp>
    </p:spTree>
    <p:extLst>
      <p:ext uri="{BB962C8B-B14F-4D97-AF65-F5344CB8AC3E}">
        <p14:creationId xmlns:p14="http://schemas.microsoft.com/office/powerpoint/2010/main" xmlns="" val="36685098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6"/>
          <p:cNvSpPr txBox="1">
            <a:spLocks noChangeArrowheads="1"/>
          </p:cNvSpPr>
          <p:nvPr/>
        </p:nvSpPr>
        <p:spPr>
          <a:xfrm>
            <a:off x="2627784" y="332656"/>
            <a:ext cx="6121450" cy="509588"/>
          </a:xfrm>
          <a:prstGeom prst="rect">
            <a:avLst/>
          </a:prstGeom>
          <a:noFill/>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r>
              <a:rPr lang="cs-CZ" sz="2400" b="1" dirty="0" err="1" smtClean="0">
                <a:solidFill>
                  <a:srgbClr val="C00000"/>
                </a:solidFill>
                <a:latin typeface="+mj-lt"/>
                <a:ea typeface="+mj-ea"/>
                <a:cs typeface="+mj-cs"/>
              </a:rPr>
              <a:t>Culture</a:t>
            </a:r>
            <a:r>
              <a:rPr lang="cs-CZ" sz="2400" b="1" dirty="0" smtClean="0">
                <a:solidFill>
                  <a:srgbClr val="C00000"/>
                </a:solidFill>
                <a:latin typeface="+mj-lt"/>
                <a:ea typeface="+mj-ea"/>
                <a:cs typeface="+mj-cs"/>
              </a:rPr>
              <a:t> in Prague</a:t>
            </a:r>
            <a:endParaRPr kumimoji="0" lang="cs-CZ" sz="2400" b="1" i="0" u="none" strike="noStrike" kern="1200" cap="none" spc="0" normalizeH="0" baseline="0" noProof="0" dirty="0" smtClean="0">
              <a:ln>
                <a:noFill/>
              </a:ln>
              <a:solidFill>
                <a:srgbClr val="C00000"/>
              </a:solidFill>
              <a:effectLst/>
              <a:uLnTx/>
              <a:uFillTx/>
              <a:latin typeface="+mj-lt"/>
              <a:ea typeface="+mj-ea"/>
              <a:cs typeface="+mj-cs"/>
            </a:endParaRPr>
          </a:p>
        </p:txBody>
      </p:sp>
      <p:sp>
        <p:nvSpPr>
          <p:cNvPr id="3" name="Obdélník 2"/>
          <p:cNvSpPr/>
          <p:nvPr/>
        </p:nvSpPr>
        <p:spPr>
          <a:xfrm>
            <a:off x="395536" y="692696"/>
            <a:ext cx="7704856" cy="2308324"/>
          </a:xfrm>
          <a:prstGeom prst="rect">
            <a:avLst/>
          </a:prstGeom>
        </p:spPr>
        <p:txBody>
          <a:bodyPr wrap="square">
            <a:spAutoFit/>
          </a:bodyPr>
          <a:lstStyle/>
          <a:p>
            <a:endParaRPr lang="cs-CZ" b="1" dirty="0" smtClean="0"/>
          </a:p>
          <a:p>
            <a:endParaRPr lang="cs-CZ" b="1" dirty="0"/>
          </a:p>
          <a:p>
            <a:r>
              <a:rPr lang="en-US" dirty="0" smtClean="0"/>
              <a:t>Prague is a true cultural treasure trove, bursting with fascinating museums, galleries, theatres, and music venues. The city regularly plays host to numerous prestigious exhibitions, events, and more international festivals </a:t>
            </a:r>
            <a:r>
              <a:rPr lang="cs-CZ" dirty="0" smtClean="0"/>
              <a:t>.</a:t>
            </a:r>
            <a:endParaRPr lang="en-US" dirty="0" smtClean="0"/>
          </a:p>
          <a:p>
            <a:endParaRPr lang="cs-CZ" b="1" dirty="0" smtClean="0"/>
          </a:p>
          <a:p>
            <a:endParaRPr lang="cs-CZ" b="1" dirty="0" smtClean="0"/>
          </a:p>
          <a:p>
            <a:endParaRPr lang="cs-CZ" b="1" dirty="0"/>
          </a:p>
        </p:txBody>
      </p:sp>
      <p:pic>
        <p:nvPicPr>
          <p:cNvPr id="7" name="Obrázek 6" descr="http://www.prague-life.com/media/pics/culture1.jpg"/>
          <p:cNvPicPr/>
          <p:nvPr/>
        </p:nvPicPr>
        <p:blipFill>
          <a:blip r:embed="rId2" cstate="print"/>
          <a:srcRect/>
          <a:stretch>
            <a:fillRect/>
          </a:stretch>
        </p:blipFill>
        <p:spPr bwMode="auto">
          <a:xfrm>
            <a:off x="539552" y="4509120"/>
            <a:ext cx="1431925" cy="1984375"/>
          </a:xfrm>
          <a:prstGeom prst="rect">
            <a:avLst/>
          </a:prstGeom>
          <a:noFill/>
          <a:ln w="9525">
            <a:noFill/>
            <a:miter lim="800000"/>
            <a:headEnd/>
            <a:tailEnd/>
          </a:ln>
        </p:spPr>
      </p:pic>
      <p:pic>
        <p:nvPicPr>
          <p:cNvPr id="8" name="Obrázek 7" descr="http://www.prague-life.com/media/pics/culture3.jpg"/>
          <p:cNvPicPr/>
          <p:nvPr/>
        </p:nvPicPr>
        <p:blipFill>
          <a:blip r:embed="rId3" cstate="print"/>
          <a:srcRect r="-575"/>
          <a:stretch>
            <a:fillRect/>
          </a:stretch>
        </p:blipFill>
        <p:spPr bwMode="auto">
          <a:xfrm>
            <a:off x="2051720" y="4509120"/>
            <a:ext cx="1440160" cy="1975485"/>
          </a:xfrm>
          <a:prstGeom prst="rect">
            <a:avLst/>
          </a:prstGeom>
          <a:noFill/>
          <a:ln w="9525">
            <a:noFill/>
            <a:miter lim="800000"/>
            <a:headEnd/>
            <a:tailEnd/>
          </a:ln>
        </p:spPr>
      </p:pic>
      <p:pic>
        <p:nvPicPr>
          <p:cNvPr id="11" name="Obrázek 10" descr="black-theatre.jpg"/>
          <p:cNvPicPr>
            <a:picLocks noChangeAspect="1"/>
          </p:cNvPicPr>
          <p:nvPr/>
        </p:nvPicPr>
        <p:blipFill>
          <a:blip r:embed="rId4" cstate="print"/>
          <a:stretch>
            <a:fillRect/>
          </a:stretch>
        </p:blipFill>
        <p:spPr>
          <a:xfrm>
            <a:off x="3563888" y="2348880"/>
            <a:ext cx="3043931" cy="2074292"/>
          </a:xfrm>
          <a:prstGeom prst="rect">
            <a:avLst/>
          </a:prstGeom>
        </p:spPr>
      </p:pic>
      <p:pic>
        <p:nvPicPr>
          <p:cNvPr id="12" name="Obrázek 11" descr="ND.jpg"/>
          <p:cNvPicPr>
            <a:picLocks noChangeAspect="1"/>
          </p:cNvPicPr>
          <p:nvPr/>
        </p:nvPicPr>
        <p:blipFill>
          <a:blip r:embed="rId5" cstate="print"/>
          <a:stretch>
            <a:fillRect/>
          </a:stretch>
        </p:blipFill>
        <p:spPr>
          <a:xfrm>
            <a:off x="539552" y="2348880"/>
            <a:ext cx="2922701" cy="2058343"/>
          </a:xfrm>
          <a:prstGeom prst="rect">
            <a:avLst/>
          </a:prstGeom>
        </p:spPr>
      </p:pic>
      <p:pic>
        <p:nvPicPr>
          <p:cNvPr id="1032" name="Picture 8" descr="http://www.cebus.cz/wp-content/uploads/02040888.jpeg"/>
          <p:cNvPicPr>
            <a:picLocks noChangeAspect="1" noChangeArrowheads="1"/>
          </p:cNvPicPr>
          <p:nvPr/>
        </p:nvPicPr>
        <p:blipFill>
          <a:blip r:embed="rId6" cstate="print"/>
          <a:srcRect/>
          <a:stretch>
            <a:fillRect/>
          </a:stretch>
        </p:blipFill>
        <p:spPr bwMode="auto">
          <a:xfrm>
            <a:off x="3563888" y="4509120"/>
            <a:ext cx="3024336" cy="2013255"/>
          </a:xfrm>
          <a:prstGeom prst="rect">
            <a:avLst/>
          </a:prstGeom>
          <a:noFill/>
        </p:spPr>
      </p:pic>
      <p:pic>
        <p:nvPicPr>
          <p:cNvPr id="1034" name="Picture 10" descr="http://www.easyprague.cz/download/images/Mozart_DG.jpg"/>
          <p:cNvPicPr>
            <a:picLocks noChangeAspect="1" noChangeArrowheads="1"/>
          </p:cNvPicPr>
          <p:nvPr/>
        </p:nvPicPr>
        <p:blipFill>
          <a:blip r:embed="rId7" cstate="print"/>
          <a:srcRect/>
          <a:stretch>
            <a:fillRect/>
          </a:stretch>
        </p:blipFill>
        <p:spPr bwMode="auto">
          <a:xfrm>
            <a:off x="6660232" y="2348880"/>
            <a:ext cx="1516454" cy="2088232"/>
          </a:xfrm>
          <a:prstGeom prst="rect">
            <a:avLst/>
          </a:prstGeom>
          <a:noFill/>
        </p:spPr>
      </p:pic>
      <p:pic>
        <p:nvPicPr>
          <p:cNvPr id="18" name="Obrázek 17"/>
          <p:cNvPicPr/>
          <p:nvPr/>
        </p:nvPicPr>
        <p:blipFill>
          <a:blip r:embed="rId8" cstate="print"/>
          <a:srcRect l="32314" t="22430" r="34314" b="21051"/>
          <a:stretch>
            <a:fillRect/>
          </a:stretch>
        </p:blipFill>
        <p:spPr bwMode="auto">
          <a:xfrm>
            <a:off x="6660232" y="4509120"/>
            <a:ext cx="1512168" cy="2032372"/>
          </a:xfrm>
          <a:prstGeom prst="rect">
            <a:avLst/>
          </a:prstGeom>
          <a:noFill/>
          <a:ln w="9525">
            <a:noFill/>
            <a:miter lim="800000"/>
            <a:headEnd/>
            <a:tailEnd/>
          </a:ln>
        </p:spPr>
      </p:pic>
    </p:spTree>
    <p:extLst>
      <p:ext uri="{BB962C8B-B14F-4D97-AF65-F5344CB8AC3E}">
        <p14:creationId xmlns:p14="http://schemas.microsoft.com/office/powerpoint/2010/main" xmlns="" val="19907137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dirty="0"/>
          </a:p>
        </p:txBody>
      </p:sp>
      <p:sp>
        <p:nvSpPr>
          <p:cNvPr id="3" name="Zástupný symbol pro obsah 2"/>
          <p:cNvSpPr>
            <a:spLocks noGrp="1"/>
          </p:cNvSpPr>
          <p:nvPr>
            <p:ph idx="1"/>
          </p:nvPr>
        </p:nvSpPr>
        <p:spPr/>
        <p:txBody>
          <a:bodyPr/>
          <a:lstStyle/>
          <a:p>
            <a:endParaRPr lang="cs-CZ" dirty="0"/>
          </a:p>
        </p:txBody>
      </p:sp>
      <p:pic>
        <p:nvPicPr>
          <p:cNvPr id="5"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683568" y="0"/>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6" name="Picture 2" descr="Eastern Europe Map"/>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3203848" y="1678943"/>
            <a:ext cx="4958580" cy="4958580"/>
          </a:xfrm>
          <a:prstGeom prst="rect">
            <a:avLst/>
          </a:prstGeom>
          <a:noFill/>
          <a:extLst>
            <a:ext uri="{909E8E84-426E-40DD-AFC4-6F175D3DCCD1}">
              <a14:hiddenFill xmlns:a14="http://schemas.microsoft.com/office/drawing/2010/main" xmlns="">
                <a:solidFill>
                  <a:srgbClr val="FFFFFF"/>
                </a:solidFill>
              </a14:hiddenFill>
            </a:ext>
          </a:extLst>
        </p:spPr>
      </p:pic>
      <p:pic>
        <p:nvPicPr>
          <p:cNvPr id="2050" name="Picture 2" descr="http://www.spnj.gr/img/logo-wfhss.png">
            <a:hlinkClick r:id="rId4"/>
          </p:cNvPr>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0" y="3501008"/>
            <a:ext cx="2838450" cy="1314451"/>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ovéPole 3"/>
          <p:cNvSpPr txBox="1"/>
          <p:nvPr/>
        </p:nvSpPr>
        <p:spPr>
          <a:xfrm>
            <a:off x="251520" y="2276871"/>
            <a:ext cx="2831224" cy="1015663"/>
          </a:xfrm>
          <a:prstGeom prst="rect">
            <a:avLst/>
          </a:prstGeom>
          <a:noFill/>
        </p:spPr>
        <p:txBody>
          <a:bodyPr wrap="none" rtlCol="0">
            <a:spAutoFit/>
          </a:bodyPr>
          <a:lstStyle/>
          <a:p>
            <a:r>
              <a:rPr lang="cs-CZ" sz="2000" b="1" dirty="0" smtClean="0"/>
              <a:t>EASTERN EUROPE (CEE)</a:t>
            </a:r>
          </a:p>
          <a:p>
            <a:endParaRPr lang="cs-CZ" sz="2000" b="1" dirty="0" smtClean="0"/>
          </a:p>
          <a:p>
            <a:r>
              <a:rPr lang="cs-CZ" sz="2000" b="1" dirty="0" err="1" smtClean="0"/>
              <a:t>over</a:t>
            </a:r>
            <a:r>
              <a:rPr lang="cs-CZ" sz="2000" b="1" dirty="0" smtClean="0"/>
              <a:t> 300 mil. </a:t>
            </a:r>
            <a:r>
              <a:rPr lang="cs-CZ" sz="2000" b="1" dirty="0" err="1" smtClean="0"/>
              <a:t>inhabitants</a:t>
            </a:r>
            <a:endParaRPr lang="cs-CZ" sz="2000" b="1" dirty="0"/>
          </a:p>
        </p:txBody>
      </p:sp>
    </p:spTree>
    <p:extLst>
      <p:ext uri="{BB962C8B-B14F-4D97-AF65-F5344CB8AC3E}">
        <p14:creationId xmlns:p14="http://schemas.microsoft.com/office/powerpoint/2010/main" xmlns="" val="97611566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dirty="0"/>
          </a:p>
        </p:txBody>
      </p:sp>
      <p:sp>
        <p:nvSpPr>
          <p:cNvPr id="3" name="Zástupný symbol pro obsah 2"/>
          <p:cNvSpPr>
            <a:spLocks noGrp="1"/>
          </p:cNvSpPr>
          <p:nvPr>
            <p:ph idx="1"/>
          </p:nvPr>
        </p:nvSpPr>
        <p:spPr>
          <a:xfrm>
            <a:off x="467544" y="1988840"/>
            <a:ext cx="8229600" cy="4525963"/>
          </a:xfrm>
        </p:spPr>
        <p:txBody>
          <a:bodyPr>
            <a:normAutofit lnSpcReduction="10000"/>
          </a:bodyPr>
          <a:lstStyle/>
          <a:p>
            <a:pPr lvl="0"/>
            <a:r>
              <a:rPr lang="cs-CZ" dirty="0"/>
              <a:t>Prague </a:t>
            </a:r>
            <a:r>
              <a:rPr lang="cs-CZ" dirty="0" err="1"/>
              <a:t>is</a:t>
            </a:r>
            <a:r>
              <a:rPr lang="cs-CZ" dirty="0"/>
              <a:t> a </a:t>
            </a:r>
            <a:r>
              <a:rPr lang="cs-CZ" dirty="0" err="1"/>
              <a:t>relatively</a:t>
            </a:r>
            <a:r>
              <a:rPr lang="cs-CZ" dirty="0"/>
              <a:t> </a:t>
            </a:r>
            <a:r>
              <a:rPr lang="cs-CZ" dirty="0" err="1"/>
              <a:t>cheap</a:t>
            </a:r>
            <a:r>
              <a:rPr lang="cs-CZ" dirty="0"/>
              <a:t> </a:t>
            </a:r>
            <a:r>
              <a:rPr lang="cs-CZ" dirty="0" err="1"/>
              <a:t>capital</a:t>
            </a:r>
            <a:r>
              <a:rPr lang="cs-CZ" dirty="0"/>
              <a:t> – </a:t>
            </a:r>
            <a:r>
              <a:rPr lang="cs-CZ" b="1" dirty="0" err="1" smtClean="0"/>
              <a:t>special</a:t>
            </a:r>
            <a:r>
              <a:rPr lang="cs-CZ" b="1" dirty="0" smtClean="0"/>
              <a:t> </a:t>
            </a:r>
            <a:r>
              <a:rPr lang="cs-CZ" b="1" dirty="0" err="1" smtClean="0"/>
              <a:t>invitation</a:t>
            </a:r>
            <a:r>
              <a:rPr lang="cs-CZ" b="1" dirty="0" smtClean="0"/>
              <a:t> </a:t>
            </a:r>
            <a:r>
              <a:rPr lang="cs-CZ" b="1" dirty="0"/>
              <a:t>to </a:t>
            </a:r>
            <a:r>
              <a:rPr lang="cs-CZ" b="1" dirty="0" err="1"/>
              <a:t>young</a:t>
            </a:r>
            <a:r>
              <a:rPr lang="cs-CZ" b="1" dirty="0"/>
              <a:t> </a:t>
            </a:r>
            <a:r>
              <a:rPr lang="cs-CZ" b="1" dirty="0" err="1"/>
              <a:t>colleagues</a:t>
            </a:r>
            <a:r>
              <a:rPr lang="cs-CZ" b="1" dirty="0"/>
              <a:t> </a:t>
            </a:r>
            <a:r>
              <a:rPr lang="cs-CZ" b="1" dirty="0" err="1"/>
              <a:t>from</a:t>
            </a:r>
            <a:r>
              <a:rPr lang="cs-CZ" b="1" dirty="0"/>
              <a:t> </a:t>
            </a:r>
            <a:r>
              <a:rPr lang="cs-CZ" b="1" dirty="0" err="1"/>
              <a:t>all</a:t>
            </a:r>
            <a:r>
              <a:rPr lang="cs-CZ" b="1" dirty="0"/>
              <a:t> </a:t>
            </a:r>
            <a:r>
              <a:rPr lang="cs-CZ" b="1" dirty="0" err="1"/>
              <a:t>over</a:t>
            </a:r>
            <a:r>
              <a:rPr lang="cs-CZ" b="1" dirty="0"/>
              <a:t> </a:t>
            </a:r>
            <a:r>
              <a:rPr lang="cs-CZ" b="1" dirty="0" err="1"/>
              <a:t>the</a:t>
            </a:r>
            <a:r>
              <a:rPr lang="cs-CZ" b="1" dirty="0"/>
              <a:t> </a:t>
            </a:r>
            <a:r>
              <a:rPr lang="cs-CZ" b="1" dirty="0" err="1"/>
              <a:t>world</a:t>
            </a:r>
            <a:r>
              <a:rPr lang="cs-CZ" b="1" dirty="0"/>
              <a:t> and </a:t>
            </a:r>
            <a:r>
              <a:rPr lang="cs-CZ" b="1" dirty="0" err="1"/>
              <a:t>colleagues</a:t>
            </a:r>
            <a:r>
              <a:rPr lang="cs-CZ" b="1" dirty="0"/>
              <a:t> </a:t>
            </a:r>
            <a:r>
              <a:rPr lang="cs-CZ" b="1" dirty="0" err="1"/>
              <a:t>from</a:t>
            </a:r>
            <a:r>
              <a:rPr lang="cs-CZ" b="1" dirty="0"/>
              <a:t> </a:t>
            </a:r>
            <a:r>
              <a:rPr lang="cs-CZ" b="1" dirty="0" err="1"/>
              <a:t>developing</a:t>
            </a:r>
            <a:r>
              <a:rPr lang="cs-CZ" b="1" dirty="0"/>
              <a:t> </a:t>
            </a:r>
            <a:r>
              <a:rPr lang="cs-CZ" b="1" dirty="0" err="1"/>
              <a:t>countries</a:t>
            </a:r>
            <a:endParaRPr lang="cs-CZ" b="1" dirty="0"/>
          </a:p>
          <a:p>
            <a:pPr lvl="0"/>
            <a:r>
              <a:rPr lang="cs-CZ" dirty="0" err="1"/>
              <a:t>Invitation</a:t>
            </a:r>
            <a:r>
              <a:rPr lang="cs-CZ" dirty="0"/>
              <a:t> to </a:t>
            </a:r>
            <a:r>
              <a:rPr lang="cs-CZ" dirty="0" err="1"/>
              <a:t>attend</a:t>
            </a:r>
            <a:r>
              <a:rPr lang="cs-CZ" dirty="0"/>
              <a:t> </a:t>
            </a:r>
            <a:r>
              <a:rPr lang="cs-CZ" dirty="0" err="1"/>
              <a:t>the</a:t>
            </a:r>
            <a:r>
              <a:rPr lang="cs-CZ" dirty="0"/>
              <a:t> </a:t>
            </a:r>
            <a:r>
              <a:rPr lang="cs-CZ" dirty="0" err="1"/>
              <a:t>congress</a:t>
            </a:r>
            <a:r>
              <a:rPr lang="cs-CZ" dirty="0"/>
              <a:t> </a:t>
            </a:r>
            <a:r>
              <a:rPr lang="cs-CZ" dirty="0" err="1"/>
              <a:t>will</a:t>
            </a:r>
            <a:r>
              <a:rPr lang="cs-CZ" dirty="0"/>
              <a:t> </a:t>
            </a:r>
            <a:r>
              <a:rPr lang="cs-CZ" dirty="0" err="1"/>
              <a:t>be</a:t>
            </a:r>
            <a:r>
              <a:rPr lang="cs-CZ" dirty="0"/>
              <a:t> </a:t>
            </a:r>
            <a:r>
              <a:rPr lang="cs-CZ" dirty="0" err="1"/>
              <a:t>extended</a:t>
            </a:r>
            <a:r>
              <a:rPr lang="cs-CZ" dirty="0"/>
              <a:t> to </a:t>
            </a:r>
            <a:r>
              <a:rPr lang="cs-CZ" dirty="0" err="1" smtClean="0"/>
              <a:t>hospital</a:t>
            </a:r>
            <a:r>
              <a:rPr lang="cs-CZ" dirty="0" smtClean="0"/>
              <a:t> </a:t>
            </a:r>
            <a:r>
              <a:rPr lang="cs-CZ" dirty="0" err="1" smtClean="0"/>
              <a:t>managements</a:t>
            </a:r>
            <a:r>
              <a:rPr lang="cs-CZ" dirty="0" smtClean="0"/>
              <a:t>, </a:t>
            </a:r>
            <a:r>
              <a:rPr lang="cs-CZ" dirty="0" err="1" smtClean="0"/>
              <a:t>clinicians</a:t>
            </a:r>
            <a:r>
              <a:rPr lang="cs-CZ" dirty="0" smtClean="0"/>
              <a:t>/</a:t>
            </a:r>
            <a:r>
              <a:rPr lang="cs-CZ" dirty="0" err="1" smtClean="0"/>
              <a:t>medical</a:t>
            </a:r>
            <a:r>
              <a:rPr lang="cs-CZ" dirty="0" smtClean="0"/>
              <a:t> </a:t>
            </a:r>
            <a:r>
              <a:rPr lang="cs-CZ" dirty="0" err="1"/>
              <a:t>practitioners</a:t>
            </a:r>
            <a:r>
              <a:rPr lang="cs-CZ" dirty="0"/>
              <a:t> and </a:t>
            </a:r>
            <a:r>
              <a:rPr lang="cs-CZ" dirty="0" err="1"/>
              <a:t>their</a:t>
            </a:r>
            <a:r>
              <a:rPr lang="cs-CZ" dirty="0"/>
              <a:t> </a:t>
            </a:r>
            <a:r>
              <a:rPr lang="cs-CZ" dirty="0" err="1"/>
              <a:t>societies</a:t>
            </a:r>
            <a:r>
              <a:rPr lang="cs-CZ" dirty="0"/>
              <a:t> – </a:t>
            </a:r>
            <a:r>
              <a:rPr lang="cs-CZ" dirty="0" err="1"/>
              <a:t>medical</a:t>
            </a:r>
            <a:r>
              <a:rPr lang="cs-CZ" dirty="0"/>
              <a:t> </a:t>
            </a:r>
            <a:r>
              <a:rPr lang="cs-CZ" dirty="0" err="1"/>
              <a:t>doctors</a:t>
            </a:r>
            <a:r>
              <a:rPr lang="cs-CZ" dirty="0"/>
              <a:t> (</a:t>
            </a:r>
            <a:r>
              <a:rPr lang="cs-CZ" dirty="0" err="1"/>
              <a:t>their</a:t>
            </a:r>
            <a:r>
              <a:rPr lang="cs-CZ" dirty="0"/>
              <a:t> </a:t>
            </a:r>
            <a:r>
              <a:rPr lang="cs-CZ" dirty="0" err="1"/>
              <a:t>nurses</a:t>
            </a:r>
            <a:r>
              <a:rPr lang="cs-CZ" dirty="0"/>
              <a:t>) </a:t>
            </a:r>
            <a:r>
              <a:rPr lang="cs-CZ" dirty="0" err="1"/>
              <a:t>need</a:t>
            </a:r>
            <a:r>
              <a:rPr lang="cs-CZ" dirty="0"/>
              <a:t> to </a:t>
            </a:r>
            <a:r>
              <a:rPr lang="cs-CZ" dirty="0" err="1"/>
              <a:t>learn</a:t>
            </a:r>
            <a:r>
              <a:rPr lang="cs-CZ" dirty="0"/>
              <a:t> and </a:t>
            </a:r>
            <a:r>
              <a:rPr lang="cs-CZ" dirty="0" err="1"/>
              <a:t>appreciate</a:t>
            </a:r>
            <a:r>
              <a:rPr lang="cs-CZ" dirty="0"/>
              <a:t> </a:t>
            </a:r>
            <a:r>
              <a:rPr lang="cs-CZ" dirty="0" err="1"/>
              <a:t>work</a:t>
            </a:r>
            <a:r>
              <a:rPr lang="cs-CZ" dirty="0"/>
              <a:t> </a:t>
            </a:r>
            <a:r>
              <a:rPr lang="cs-CZ" dirty="0" err="1"/>
              <a:t>of</a:t>
            </a:r>
            <a:r>
              <a:rPr lang="cs-CZ" dirty="0"/>
              <a:t> </a:t>
            </a:r>
            <a:r>
              <a:rPr lang="cs-CZ" dirty="0" err="1"/>
              <a:t>the</a:t>
            </a:r>
            <a:r>
              <a:rPr lang="cs-CZ" dirty="0"/>
              <a:t> CSSD </a:t>
            </a:r>
            <a:r>
              <a:rPr lang="cs-CZ" dirty="0" err="1"/>
              <a:t>staff</a:t>
            </a:r>
            <a:r>
              <a:rPr lang="cs-CZ" dirty="0"/>
              <a:t> </a:t>
            </a:r>
          </a:p>
          <a:p>
            <a:endParaRPr lang="cs-CZ" dirty="0"/>
          </a:p>
        </p:txBody>
      </p:sp>
      <p:pic>
        <p:nvPicPr>
          <p:cNvPr id="6"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67544" y="16494"/>
            <a:ext cx="8280920" cy="1900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57483637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5778" name="6e790d91-7fbd-48ef-a6ed-166afe6c1ab3" descr="130BC335-9B13-4080-A239-787AA3D1D32A"/>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0"/>
            <a:ext cx="9144000" cy="6877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5779" name="TextovéPole 3"/>
          <p:cNvSpPr txBox="1">
            <a:spLocks noChangeArrowheads="1"/>
          </p:cNvSpPr>
          <p:nvPr/>
        </p:nvSpPr>
        <p:spPr bwMode="auto">
          <a:xfrm>
            <a:off x="755576" y="1871627"/>
            <a:ext cx="5314275" cy="175432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r" eaLnBrk="1" hangingPunct="1"/>
            <a:r>
              <a:rPr lang="cs-CZ" altLang="cs-CZ" sz="3600" b="1" i="1" dirty="0" err="1" smtClean="0">
                <a:solidFill>
                  <a:srgbClr val="C00000"/>
                </a:solidFill>
              </a:rPr>
              <a:t>Welcome</a:t>
            </a:r>
            <a:r>
              <a:rPr lang="cs-CZ" altLang="cs-CZ" sz="3600" b="1" i="1" dirty="0" smtClean="0">
                <a:solidFill>
                  <a:srgbClr val="C00000"/>
                </a:solidFill>
              </a:rPr>
              <a:t> </a:t>
            </a:r>
            <a:r>
              <a:rPr lang="cs-CZ" altLang="cs-CZ" sz="3600" b="1" i="1" dirty="0" err="1" smtClean="0">
                <a:solidFill>
                  <a:srgbClr val="C00000"/>
                </a:solidFill>
              </a:rPr>
              <a:t>from</a:t>
            </a:r>
            <a:r>
              <a:rPr lang="cs-CZ" altLang="cs-CZ" sz="3600" b="1" i="1" dirty="0" smtClean="0">
                <a:solidFill>
                  <a:srgbClr val="C00000"/>
                </a:solidFill>
              </a:rPr>
              <a:t> </a:t>
            </a:r>
            <a:r>
              <a:rPr lang="cs-CZ" altLang="cs-CZ" sz="3600" b="1" i="1" dirty="0" err="1" smtClean="0">
                <a:solidFill>
                  <a:srgbClr val="C00000"/>
                </a:solidFill>
              </a:rPr>
              <a:t>the</a:t>
            </a:r>
            <a:r>
              <a:rPr lang="cs-CZ" altLang="cs-CZ" sz="3600" b="1" i="1" dirty="0" smtClean="0">
                <a:solidFill>
                  <a:srgbClr val="C00000"/>
                </a:solidFill>
              </a:rPr>
              <a:t> </a:t>
            </a:r>
          </a:p>
          <a:p>
            <a:pPr algn="r" eaLnBrk="1" hangingPunct="1"/>
            <a:r>
              <a:rPr lang="cs-CZ" altLang="cs-CZ" sz="3600" b="1" i="1" dirty="0" smtClean="0">
                <a:solidFill>
                  <a:srgbClr val="C00000"/>
                </a:solidFill>
              </a:rPr>
              <a:t>Society </a:t>
            </a:r>
            <a:r>
              <a:rPr lang="cs-CZ" altLang="cs-CZ" sz="3600" b="1" i="1" dirty="0" err="1">
                <a:solidFill>
                  <a:srgbClr val="C00000"/>
                </a:solidFill>
              </a:rPr>
              <a:t>for</a:t>
            </a:r>
            <a:r>
              <a:rPr lang="cs-CZ" altLang="cs-CZ" sz="3600" b="1" i="1" dirty="0">
                <a:solidFill>
                  <a:srgbClr val="C00000"/>
                </a:solidFill>
              </a:rPr>
              <a:t> </a:t>
            </a:r>
            <a:r>
              <a:rPr lang="cs-CZ" altLang="cs-CZ" sz="3600" b="1" i="1" dirty="0" err="1">
                <a:solidFill>
                  <a:srgbClr val="C00000"/>
                </a:solidFill>
              </a:rPr>
              <a:t>Nosocomial</a:t>
            </a:r>
            <a:endParaRPr lang="cs-CZ" altLang="cs-CZ" sz="3600" b="1" i="1" dirty="0">
              <a:solidFill>
                <a:srgbClr val="C00000"/>
              </a:solidFill>
            </a:endParaRPr>
          </a:p>
          <a:p>
            <a:pPr algn="r" eaLnBrk="1" hangingPunct="1"/>
            <a:r>
              <a:rPr lang="cs-CZ" altLang="cs-CZ" sz="3600" b="1" i="1" dirty="0">
                <a:solidFill>
                  <a:srgbClr val="C00000"/>
                </a:solidFill>
              </a:rPr>
              <a:t> </a:t>
            </a:r>
            <a:r>
              <a:rPr lang="cs-CZ" altLang="cs-CZ" sz="3600" b="1" i="1" dirty="0" err="1">
                <a:solidFill>
                  <a:srgbClr val="C00000"/>
                </a:solidFill>
              </a:rPr>
              <a:t>Infections</a:t>
            </a:r>
            <a:r>
              <a:rPr lang="cs-CZ" altLang="cs-CZ" sz="3600" b="1" i="1" dirty="0">
                <a:solidFill>
                  <a:srgbClr val="C00000"/>
                </a:solidFill>
              </a:rPr>
              <a:t> </a:t>
            </a:r>
            <a:r>
              <a:rPr lang="cs-CZ" altLang="cs-CZ" sz="3600" b="1" i="1" dirty="0" err="1">
                <a:solidFill>
                  <a:srgbClr val="C00000"/>
                </a:solidFill>
              </a:rPr>
              <a:t>Prevention</a:t>
            </a:r>
            <a:endParaRPr lang="cs-CZ" altLang="cs-CZ" sz="3600" b="1" i="1" dirty="0">
              <a:solidFill>
                <a:srgbClr val="C00000"/>
              </a:solidFill>
            </a:endParaRPr>
          </a:p>
        </p:txBody>
      </p:sp>
      <p:pic>
        <p:nvPicPr>
          <p:cNvPr id="75780" name="Picture 3"/>
          <p:cNvPicPr>
            <a:picLocks noChangeAspect="1" noChangeArrowheads="1"/>
          </p:cNvPicPr>
          <p:nvPr/>
        </p:nvPicPr>
        <p:blipFill>
          <a:blip r:embed="rId3" cstate="print">
            <a:clrChange>
              <a:clrFrom>
                <a:srgbClr val="FFFFFF"/>
              </a:clrFrom>
              <a:clrTo>
                <a:srgbClr val="FFFFFF">
                  <a:alpha val="0"/>
                </a:srgbClr>
              </a:clrTo>
            </a:clrChange>
            <a:extLst>
              <a:ext uri="{28A0092B-C50C-407E-A947-70E740481C1C}">
                <a14:useLocalDpi xmlns:a14="http://schemas.microsoft.com/office/drawing/2010/main" xmlns="" val="0"/>
              </a:ext>
            </a:extLst>
          </a:blip>
          <a:srcRect l="10405" t="24275" r="51157" b="52899"/>
          <a:stretch>
            <a:fillRect/>
          </a:stretch>
        </p:blipFill>
        <p:spPr bwMode="auto">
          <a:xfrm>
            <a:off x="5148064" y="93645"/>
            <a:ext cx="3779713" cy="1777982"/>
          </a:xfrm>
          <a:prstGeom prst="rect">
            <a:avLst/>
          </a:prstGeom>
          <a:solidFill>
            <a:schemeClr val="bg1"/>
          </a:solidFill>
          <a:ln>
            <a:noFill/>
          </a:ln>
          <a:extLst>
            <a:ext uri="{91240B29-F687-4F45-9708-019B960494DF}">
              <a14:hiddenLine xmlns:a14="http://schemas.microsoft.com/office/drawing/2010/main" xmlns="" w="9525">
                <a:solidFill>
                  <a:srgbClr val="000000"/>
                </a:solidFill>
                <a:miter lim="800000"/>
                <a:headEnd/>
                <a:tailEnd/>
              </a14:hiddenLine>
            </a:ext>
          </a:extLst>
        </p:spPr>
      </p:pic>
      <p:sp>
        <p:nvSpPr>
          <p:cNvPr id="75781" name="TextovéPole 5"/>
          <p:cNvSpPr txBox="1">
            <a:spLocks noChangeArrowheads="1"/>
          </p:cNvSpPr>
          <p:nvPr/>
        </p:nvSpPr>
        <p:spPr bwMode="auto">
          <a:xfrm>
            <a:off x="323850" y="3933825"/>
            <a:ext cx="8880475" cy="2868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spcBef>
                <a:spcPts val="300"/>
              </a:spcBef>
              <a:buFont typeface="Arial" charset="0"/>
              <a:buChar char="•"/>
            </a:pPr>
            <a:r>
              <a:rPr lang="cs-CZ" altLang="cs-CZ" sz="2800" b="1">
                <a:solidFill>
                  <a:srgbClr val="C00000"/>
                </a:solidFill>
              </a:rPr>
              <a:t> Established 2005 (member of EFHSS since 2004)</a:t>
            </a:r>
          </a:p>
          <a:p>
            <a:pPr eaLnBrk="1" hangingPunct="1">
              <a:spcBef>
                <a:spcPts val="300"/>
              </a:spcBef>
              <a:buFont typeface="Arial" charset="0"/>
              <a:buChar char="•"/>
            </a:pPr>
            <a:r>
              <a:rPr lang="cs-CZ" altLang="cs-CZ" sz="2800" b="1">
                <a:solidFill>
                  <a:srgbClr val="C00000"/>
                </a:solidFill>
              </a:rPr>
              <a:t> Chair: Assoc. Prof. Rasti Maďar, MD, PhD.</a:t>
            </a:r>
          </a:p>
          <a:p>
            <a:pPr eaLnBrk="1" hangingPunct="1">
              <a:spcBef>
                <a:spcPts val="300"/>
              </a:spcBef>
              <a:buFont typeface="Arial" charset="0"/>
              <a:buChar char="•"/>
            </a:pPr>
            <a:r>
              <a:rPr lang="cs-CZ" altLang="cs-CZ" sz="2800" b="1">
                <a:solidFill>
                  <a:srgbClr val="C00000"/>
                </a:solidFill>
              </a:rPr>
              <a:t> Experts from both Czech and Slovak Republics</a:t>
            </a:r>
          </a:p>
          <a:p>
            <a:pPr eaLnBrk="1" hangingPunct="1">
              <a:spcBef>
                <a:spcPts val="300"/>
              </a:spcBef>
              <a:buFont typeface="Arial" charset="0"/>
              <a:buChar char="•"/>
            </a:pPr>
            <a:r>
              <a:rPr lang="cs-CZ" altLang="cs-CZ" sz="2800" b="1">
                <a:solidFill>
                  <a:srgbClr val="C00000"/>
                </a:solidFill>
              </a:rPr>
              <a:t> 6 sections (disinfection, sterilization, surveillance</a:t>
            </a:r>
          </a:p>
          <a:p>
            <a:pPr eaLnBrk="1" hangingPunct="1">
              <a:spcBef>
                <a:spcPts val="300"/>
              </a:spcBef>
            </a:pPr>
            <a:r>
              <a:rPr lang="cs-CZ" altLang="cs-CZ" sz="2800" b="1">
                <a:solidFill>
                  <a:srgbClr val="C00000"/>
                </a:solidFill>
              </a:rPr>
              <a:t>  of NI, preventive nursing, preventive medical </a:t>
            </a:r>
          </a:p>
          <a:p>
            <a:pPr eaLnBrk="1" hangingPunct="1">
              <a:spcBef>
                <a:spcPts val="300"/>
              </a:spcBef>
            </a:pPr>
            <a:r>
              <a:rPr lang="cs-CZ" altLang="cs-CZ" sz="2800" b="1">
                <a:solidFill>
                  <a:srgbClr val="C00000"/>
                </a:solidFill>
              </a:rPr>
              <a:t>  procedures, quality of health care)</a:t>
            </a:r>
          </a:p>
        </p:txBody>
      </p:sp>
    </p:spTree>
    <p:extLst>
      <p:ext uri="{BB962C8B-B14F-4D97-AF65-F5344CB8AC3E}">
        <p14:creationId xmlns:p14="http://schemas.microsoft.com/office/powerpoint/2010/main" xmlns="" val="1562937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dirty="0"/>
          </a:p>
        </p:txBody>
      </p:sp>
      <p:sp>
        <p:nvSpPr>
          <p:cNvPr id="3" name="Zástupný symbol pro obsah 2"/>
          <p:cNvSpPr>
            <a:spLocks noGrp="1"/>
          </p:cNvSpPr>
          <p:nvPr>
            <p:ph idx="1"/>
          </p:nvPr>
        </p:nvSpPr>
        <p:spPr>
          <a:xfrm>
            <a:off x="467544" y="1988840"/>
            <a:ext cx="8229600" cy="4525963"/>
          </a:xfrm>
        </p:spPr>
        <p:txBody>
          <a:bodyPr>
            <a:normAutofit/>
          </a:bodyPr>
          <a:lstStyle/>
          <a:p>
            <a:pPr lvl="0"/>
            <a:r>
              <a:rPr lang="cs-CZ" dirty="0" err="1"/>
              <a:t>Simultaneous</a:t>
            </a:r>
            <a:r>
              <a:rPr lang="cs-CZ" dirty="0"/>
              <a:t> </a:t>
            </a:r>
            <a:r>
              <a:rPr lang="cs-CZ" dirty="0" err="1"/>
              <a:t>translation</a:t>
            </a:r>
            <a:r>
              <a:rPr lang="cs-CZ" dirty="0"/>
              <a:t> </a:t>
            </a:r>
            <a:r>
              <a:rPr lang="cs-CZ" dirty="0" err="1"/>
              <a:t>from</a:t>
            </a:r>
            <a:r>
              <a:rPr lang="cs-CZ" dirty="0"/>
              <a:t> </a:t>
            </a:r>
            <a:r>
              <a:rPr lang="cs-CZ" dirty="0" err="1"/>
              <a:t>English</a:t>
            </a:r>
            <a:r>
              <a:rPr lang="cs-CZ" dirty="0"/>
              <a:t> to </a:t>
            </a:r>
            <a:r>
              <a:rPr lang="cs-CZ" dirty="0" err="1"/>
              <a:t>at</a:t>
            </a:r>
            <a:r>
              <a:rPr lang="cs-CZ" dirty="0"/>
              <a:t> least </a:t>
            </a:r>
            <a:r>
              <a:rPr lang="cs-CZ" dirty="0" err="1"/>
              <a:t>Russian</a:t>
            </a:r>
            <a:r>
              <a:rPr lang="cs-CZ" dirty="0"/>
              <a:t>, </a:t>
            </a:r>
            <a:r>
              <a:rPr lang="cs-CZ" dirty="0" err="1" smtClean="0"/>
              <a:t>German</a:t>
            </a:r>
            <a:r>
              <a:rPr lang="cs-CZ" dirty="0" smtClean="0"/>
              <a:t>, </a:t>
            </a:r>
            <a:r>
              <a:rPr lang="cs-CZ" dirty="0" err="1" smtClean="0"/>
              <a:t>Spanish</a:t>
            </a:r>
            <a:r>
              <a:rPr lang="cs-CZ" dirty="0" smtClean="0"/>
              <a:t>, Portugal</a:t>
            </a:r>
            <a:endParaRPr lang="cs-CZ" dirty="0"/>
          </a:p>
          <a:p>
            <a:pPr lvl="0"/>
            <a:r>
              <a:rPr lang="cs-CZ" dirty="0" err="1"/>
              <a:t>Special</a:t>
            </a:r>
            <a:r>
              <a:rPr lang="cs-CZ" dirty="0"/>
              <a:t> </a:t>
            </a:r>
            <a:r>
              <a:rPr lang="cs-CZ" dirty="0" err="1"/>
              <a:t>invitation</a:t>
            </a:r>
            <a:r>
              <a:rPr lang="cs-CZ" dirty="0"/>
              <a:t> </a:t>
            </a:r>
            <a:r>
              <a:rPr lang="cs-CZ" dirty="0" err="1"/>
              <a:t>for</a:t>
            </a:r>
            <a:r>
              <a:rPr lang="cs-CZ" dirty="0"/>
              <a:t> </a:t>
            </a:r>
            <a:r>
              <a:rPr lang="cs-CZ" dirty="0" err="1"/>
              <a:t>each</a:t>
            </a:r>
            <a:r>
              <a:rPr lang="cs-CZ" dirty="0"/>
              <a:t> WFHSS </a:t>
            </a:r>
            <a:r>
              <a:rPr lang="cs-CZ" dirty="0" err="1"/>
              <a:t>member</a:t>
            </a:r>
            <a:r>
              <a:rPr lang="cs-CZ" dirty="0"/>
              <a:t> society in </a:t>
            </a:r>
            <a:r>
              <a:rPr lang="cs-CZ" dirty="0" err="1"/>
              <a:t>their</a:t>
            </a:r>
            <a:r>
              <a:rPr lang="cs-CZ" dirty="0"/>
              <a:t> </a:t>
            </a:r>
            <a:r>
              <a:rPr lang="cs-CZ" dirty="0" err="1"/>
              <a:t>local</a:t>
            </a:r>
            <a:r>
              <a:rPr lang="cs-CZ" dirty="0"/>
              <a:t> </a:t>
            </a:r>
            <a:r>
              <a:rPr lang="cs-CZ" dirty="0" err="1" smtClean="0"/>
              <a:t>language</a:t>
            </a:r>
            <a:endParaRPr lang="cs-CZ" dirty="0"/>
          </a:p>
          <a:p>
            <a:pPr lvl="0"/>
            <a:r>
              <a:rPr lang="cs-CZ" dirty="0"/>
              <a:t>International PR </a:t>
            </a:r>
            <a:r>
              <a:rPr lang="cs-CZ" dirty="0" err="1"/>
              <a:t>campaign</a:t>
            </a:r>
            <a:r>
              <a:rPr lang="cs-CZ" dirty="0"/>
              <a:t> </a:t>
            </a:r>
            <a:r>
              <a:rPr lang="cs-CZ" dirty="0" err="1"/>
              <a:t>also</a:t>
            </a:r>
            <a:r>
              <a:rPr lang="cs-CZ" dirty="0"/>
              <a:t> on </a:t>
            </a:r>
            <a:r>
              <a:rPr lang="cs-CZ" dirty="0" err="1"/>
              <a:t>Twitter</a:t>
            </a:r>
            <a:r>
              <a:rPr lang="cs-CZ" dirty="0"/>
              <a:t>, </a:t>
            </a:r>
            <a:r>
              <a:rPr lang="cs-CZ" dirty="0" err="1" smtClean="0"/>
              <a:t>Facebook</a:t>
            </a:r>
            <a:r>
              <a:rPr lang="cs-CZ" dirty="0" smtClean="0"/>
              <a:t>, </a:t>
            </a:r>
            <a:r>
              <a:rPr lang="cs-CZ" dirty="0" err="1" smtClean="0"/>
              <a:t>Instagram</a:t>
            </a:r>
            <a:r>
              <a:rPr lang="cs-CZ" dirty="0" smtClean="0"/>
              <a:t> </a:t>
            </a:r>
            <a:r>
              <a:rPr lang="cs-CZ" dirty="0"/>
              <a:t>and </a:t>
            </a:r>
            <a:r>
              <a:rPr lang="cs-CZ" dirty="0" err="1"/>
              <a:t>other</a:t>
            </a:r>
            <a:r>
              <a:rPr lang="cs-CZ" dirty="0"/>
              <a:t> </a:t>
            </a:r>
            <a:r>
              <a:rPr lang="cs-CZ" dirty="0" err="1"/>
              <a:t>social</a:t>
            </a:r>
            <a:r>
              <a:rPr lang="cs-CZ" dirty="0"/>
              <a:t> </a:t>
            </a:r>
            <a:r>
              <a:rPr lang="cs-CZ" dirty="0" err="1"/>
              <a:t>networks</a:t>
            </a:r>
            <a:endParaRPr lang="cs-CZ" dirty="0"/>
          </a:p>
          <a:p>
            <a:endParaRPr lang="cs-CZ" dirty="0"/>
          </a:p>
        </p:txBody>
      </p:sp>
      <p:pic>
        <p:nvPicPr>
          <p:cNvPr id="6"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67544" y="16494"/>
            <a:ext cx="8280920" cy="1900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5467309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539552" y="3356992"/>
            <a:ext cx="8229600" cy="1143000"/>
          </a:xfrm>
        </p:spPr>
        <p:txBody>
          <a:bodyPr>
            <a:normAutofit fontScale="90000"/>
          </a:bodyPr>
          <a:lstStyle/>
          <a:p>
            <a:r>
              <a:rPr lang="cs-CZ" dirty="0" smtClean="0"/>
              <a:t/>
            </a:r>
            <a:br>
              <a:rPr lang="cs-CZ" dirty="0" smtClean="0"/>
            </a:br>
            <a:r>
              <a:rPr lang="cs-CZ" dirty="0"/>
              <a:t/>
            </a:r>
            <a:br>
              <a:rPr lang="cs-CZ" dirty="0"/>
            </a:br>
            <a:endParaRPr lang="cs-CZ" dirty="0"/>
          </a:p>
        </p:txBody>
      </p:sp>
      <p:sp>
        <p:nvSpPr>
          <p:cNvPr id="3" name="Zástupný symbol pro obsah 2"/>
          <p:cNvSpPr>
            <a:spLocks noGrp="1"/>
          </p:cNvSpPr>
          <p:nvPr>
            <p:ph idx="1"/>
          </p:nvPr>
        </p:nvSpPr>
        <p:spPr>
          <a:xfrm>
            <a:off x="179512" y="2319189"/>
            <a:ext cx="8856984" cy="4525963"/>
          </a:xfrm>
        </p:spPr>
        <p:txBody>
          <a:bodyPr/>
          <a:lstStyle/>
          <a:p>
            <a:r>
              <a:rPr lang="cs-CZ" b="1" dirty="0" err="1" smtClean="0"/>
              <a:t>Important</a:t>
            </a:r>
            <a:r>
              <a:rPr lang="cs-CZ" b="1" dirty="0" smtClean="0"/>
              <a:t> </a:t>
            </a:r>
            <a:r>
              <a:rPr lang="cs-CZ" b="1" dirty="0" err="1" smtClean="0"/>
              <a:t>dates</a:t>
            </a:r>
            <a:r>
              <a:rPr lang="cs-CZ" b="1" dirty="0" smtClean="0"/>
              <a:t>: </a:t>
            </a:r>
          </a:p>
          <a:p>
            <a:r>
              <a:rPr lang="cs-CZ" dirty="0"/>
              <a:t>On-line </a:t>
            </a:r>
            <a:r>
              <a:rPr lang="cs-CZ" dirty="0" err="1"/>
              <a:t>abstract</a:t>
            </a:r>
            <a:r>
              <a:rPr lang="cs-CZ" dirty="0"/>
              <a:t> </a:t>
            </a:r>
            <a:r>
              <a:rPr lang="cs-CZ" dirty="0" err="1"/>
              <a:t>submission</a:t>
            </a:r>
            <a:r>
              <a:rPr lang="cs-CZ" dirty="0"/>
              <a:t> </a:t>
            </a:r>
            <a:r>
              <a:rPr lang="cs-CZ" dirty="0" err="1" smtClean="0"/>
              <a:t>from</a:t>
            </a:r>
            <a:r>
              <a:rPr lang="cs-CZ" dirty="0" smtClean="0"/>
              <a:t> </a:t>
            </a:r>
            <a:r>
              <a:rPr lang="cs-CZ" dirty="0" err="1" smtClean="0"/>
              <a:t>December</a:t>
            </a:r>
            <a:r>
              <a:rPr lang="cs-CZ" dirty="0" smtClean="0"/>
              <a:t> 1st 2013</a:t>
            </a:r>
          </a:p>
          <a:p>
            <a:r>
              <a:rPr lang="cs-CZ" dirty="0" err="1"/>
              <a:t>Abstract</a:t>
            </a:r>
            <a:r>
              <a:rPr lang="cs-CZ" dirty="0"/>
              <a:t> </a:t>
            </a:r>
            <a:r>
              <a:rPr lang="cs-CZ" dirty="0" err="1"/>
              <a:t>submission</a:t>
            </a:r>
            <a:r>
              <a:rPr lang="cs-CZ" dirty="0"/>
              <a:t> </a:t>
            </a:r>
            <a:r>
              <a:rPr lang="cs-CZ" dirty="0" err="1" smtClean="0"/>
              <a:t>deadline</a:t>
            </a:r>
            <a:r>
              <a:rPr lang="cs-CZ" dirty="0" smtClean="0"/>
              <a:t> – May 31 2014</a:t>
            </a:r>
          </a:p>
          <a:p>
            <a:r>
              <a:rPr lang="cs-CZ" dirty="0"/>
              <a:t>Early </a:t>
            </a:r>
            <a:r>
              <a:rPr lang="cs-CZ" dirty="0" err="1"/>
              <a:t>bird</a:t>
            </a:r>
            <a:r>
              <a:rPr lang="cs-CZ" dirty="0"/>
              <a:t> </a:t>
            </a:r>
            <a:r>
              <a:rPr lang="cs-CZ" dirty="0" err="1"/>
              <a:t>registration</a:t>
            </a:r>
            <a:r>
              <a:rPr lang="cs-CZ" dirty="0"/>
              <a:t> </a:t>
            </a:r>
            <a:r>
              <a:rPr lang="cs-CZ" dirty="0" err="1" smtClean="0"/>
              <a:t>deadline</a:t>
            </a:r>
            <a:r>
              <a:rPr lang="cs-CZ" dirty="0" smtClean="0"/>
              <a:t> – July 15 2014</a:t>
            </a:r>
          </a:p>
          <a:p>
            <a:r>
              <a:rPr lang="cs-CZ" dirty="0" err="1"/>
              <a:t>Regular</a:t>
            </a:r>
            <a:r>
              <a:rPr lang="cs-CZ" dirty="0"/>
              <a:t> </a:t>
            </a:r>
            <a:r>
              <a:rPr lang="cs-CZ" dirty="0" err="1"/>
              <a:t>registration</a:t>
            </a:r>
            <a:r>
              <a:rPr lang="cs-CZ" dirty="0"/>
              <a:t> </a:t>
            </a:r>
            <a:r>
              <a:rPr lang="cs-CZ" dirty="0" err="1" smtClean="0"/>
              <a:t>deadline</a:t>
            </a:r>
            <a:r>
              <a:rPr lang="cs-CZ" dirty="0" smtClean="0"/>
              <a:t> – </a:t>
            </a:r>
            <a:r>
              <a:rPr lang="cs-CZ" dirty="0" err="1" smtClean="0"/>
              <a:t>September</a:t>
            </a:r>
            <a:r>
              <a:rPr lang="cs-CZ" dirty="0" smtClean="0"/>
              <a:t> 15 2014</a:t>
            </a:r>
            <a:endParaRPr lang="cs-CZ" dirty="0"/>
          </a:p>
        </p:txBody>
      </p:sp>
      <p:pic>
        <p:nvPicPr>
          <p:cNvPr id="4"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51520" y="404664"/>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75810808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dirty="0"/>
          </a:p>
        </p:txBody>
      </p:sp>
      <p:sp>
        <p:nvSpPr>
          <p:cNvPr id="3" name="Zástupný symbol pro obsah 2"/>
          <p:cNvSpPr>
            <a:spLocks noGrp="1"/>
          </p:cNvSpPr>
          <p:nvPr>
            <p:ph idx="1"/>
          </p:nvPr>
        </p:nvSpPr>
        <p:spPr>
          <a:xfrm>
            <a:off x="467544" y="1988840"/>
            <a:ext cx="8229600" cy="4525963"/>
          </a:xfrm>
        </p:spPr>
        <p:txBody>
          <a:bodyPr>
            <a:normAutofit/>
          </a:bodyPr>
          <a:lstStyle/>
          <a:p>
            <a:pPr lvl="0"/>
            <a:r>
              <a:rPr lang="cs-CZ" dirty="0" err="1"/>
              <a:t>Income</a:t>
            </a:r>
            <a:r>
              <a:rPr lang="cs-CZ" dirty="0"/>
              <a:t> </a:t>
            </a:r>
            <a:r>
              <a:rPr lang="cs-CZ" dirty="0" err="1"/>
              <a:t>of</a:t>
            </a:r>
            <a:r>
              <a:rPr lang="cs-CZ" dirty="0"/>
              <a:t> </a:t>
            </a:r>
            <a:r>
              <a:rPr lang="cs-CZ" dirty="0" err="1"/>
              <a:t>the</a:t>
            </a:r>
            <a:r>
              <a:rPr lang="cs-CZ" dirty="0"/>
              <a:t> </a:t>
            </a:r>
            <a:r>
              <a:rPr lang="cs-CZ" dirty="0" err="1"/>
              <a:t>organising</a:t>
            </a:r>
            <a:r>
              <a:rPr lang="cs-CZ" dirty="0"/>
              <a:t> </a:t>
            </a:r>
            <a:r>
              <a:rPr lang="cs-CZ" dirty="0" err="1"/>
              <a:t>comittee</a:t>
            </a:r>
            <a:r>
              <a:rPr lang="cs-CZ" dirty="0"/>
              <a:t> </a:t>
            </a:r>
            <a:r>
              <a:rPr lang="cs-CZ" dirty="0" err="1"/>
              <a:t>will</a:t>
            </a:r>
            <a:r>
              <a:rPr lang="cs-CZ" dirty="0"/>
              <a:t> </a:t>
            </a:r>
            <a:r>
              <a:rPr lang="cs-CZ" dirty="0" err="1"/>
              <a:t>be</a:t>
            </a:r>
            <a:r>
              <a:rPr lang="cs-CZ" dirty="0"/>
              <a:t> </a:t>
            </a:r>
            <a:r>
              <a:rPr lang="cs-CZ" dirty="0" err="1" smtClean="0"/>
              <a:t>used</a:t>
            </a:r>
            <a:r>
              <a:rPr lang="cs-CZ" dirty="0" smtClean="0"/>
              <a:t> to </a:t>
            </a:r>
            <a:r>
              <a:rPr lang="cs-CZ" dirty="0" err="1"/>
              <a:t>provide</a:t>
            </a:r>
            <a:r>
              <a:rPr lang="cs-CZ" dirty="0"/>
              <a:t> </a:t>
            </a:r>
            <a:r>
              <a:rPr lang="cs-CZ" dirty="0" err="1"/>
              <a:t>hospital</a:t>
            </a:r>
            <a:r>
              <a:rPr lang="cs-CZ" dirty="0"/>
              <a:t> </a:t>
            </a:r>
            <a:r>
              <a:rPr lang="cs-CZ" dirty="0" err="1"/>
              <a:t>sterilization</a:t>
            </a:r>
            <a:r>
              <a:rPr lang="cs-CZ" dirty="0"/>
              <a:t> </a:t>
            </a:r>
            <a:r>
              <a:rPr lang="cs-CZ" dirty="0" err="1"/>
              <a:t>equippment</a:t>
            </a:r>
            <a:r>
              <a:rPr lang="cs-CZ" dirty="0"/>
              <a:t> to </a:t>
            </a:r>
            <a:r>
              <a:rPr lang="cs-CZ" dirty="0" err="1"/>
              <a:t>the</a:t>
            </a:r>
            <a:r>
              <a:rPr lang="cs-CZ" dirty="0"/>
              <a:t> </a:t>
            </a:r>
            <a:r>
              <a:rPr lang="cs-CZ" dirty="0" err="1"/>
              <a:t>newly</a:t>
            </a:r>
            <a:r>
              <a:rPr lang="cs-CZ" dirty="0"/>
              <a:t> </a:t>
            </a:r>
            <a:r>
              <a:rPr lang="cs-CZ" dirty="0" err="1"/>
              <a:t>constructed</a:t>
            </a:r>
            <a:r>
              <a:rPr lang="cs-CZ" dirty="0"/>
              <a:t> </a:t>
            </a:r>
            <a:r>
              <a:rPr lang="cs-CZ" dirty="0" err="1"/>
              <a:t>remote</a:t>
            </a:r>
            <a:r>
              <a:rPr lang="cs-CZ" dirty="0"/>
              <a:t> </a:t>
            </a:r>
            <a:r>
              <a:rPr lang="cs-CZ" dirty="0" err="1"/>
              <a:t>Fanuel</a:t>
            </a:r>
            <a:r>
              <a:rPr lang="cs-CZ" dirty="0"/>
              <a:t> </a:t>
            </a:r>
            <a:r>
              <a:rPr lang="cs-CZ" dirty="0" err="1"/>
              <a:t>Hospital</a:t>
            </a:r>
            <a:r>
              <a:rPr lang="cs-CZ" dirty="0"/>
              <a:t>, </a:t>
            </a:r>
            <a:r>
              <a:rPr lang="cs-CZ" dirty="0" err="1"/>
              <a:t>Mchinji</a:t>
            </a:r>
            <a:r>
              <a:rPr lang="cs-CZ" dirty="0"/>
              <a:t> </a:t>
            </a:r>
            <a:r>
              <a:rPr lang="cs-CZ" dirty="0" err="1"/>
              <a:t>District</a:t>
            </a:r>
            <a:r>
              <a:rPr lang="cs-CZ" dirty="0"/>
              <a:t> in </a:t>
            </a:r>
            <a:r>
              <a:rPr lang="cs-CZ" dirty="0" err="1"/>
              <a:t>one</a:t>
            </a:r>
            <a:r>
              <a:rPr lang="cs-CZ" dirty="0"/>
              <a:t> </a:t>
            </a:r>
            <a:r>
              <a:rPr lang="cs-CZ" dirty="0" err="1"/>
              <a:t>of</a:t>
            </a:r>
            <a:r>
              <a:rPr lang="cs-CZ" dirty="0"/>
              <a:t> </a:t>
            </a:r>
            <a:r>
              <a:rPr lang="cs-CZ" dirty="0" err="1"/>
              <a:t>the</a:t>
            </a:r>
            <a:r>
              <a:rPr lang="cs-CZ" dirty="0"/>
              <a:t> </a:t>
            </a:r>
            <a:r>
              <a:rPr lang="cs-CZ" dirty="0" err="1"/>
              <a:t>poorest</a:t>
            </a:r>
            <a:r>
              <a:rPr lang="cs-CZ" dirty="0"/>
              <a:t> </a:t>
            </a:r>
            <a:r>
              <a:rPr lang="cs-CZ" dirty="0" err="1"/>
              <a:t>countries</a:t>
            </a:r>
            <a:r>
              <a:rPr lang="cs-CZ" dirty="0"/>
              <a:t> in </a:t>
            </a:r>
            <a:r>
              <a:rPr lang="cs-CZ" dirty="0" err="1"/>
              <a:t>the</a:t>
            </a:r>
            <a:r>
              <a:rPr lang="cs-CZ" dirty="0"/>
              <a:t> </a:t>
            </a:r>
            <a:r>
              <a:rPr lang="cs-CZ" dirty="0" err="1"/>
              <a:t>world</a:t>
            </a:r>
            <a:r>
              <a:rPr lang="cs-CZ" dirty="0"/>
              <a:t> - Malawi</a:t>
            </a:r>
          </a:p>
          <a:p>
            <a:endParaRPr lang="cs-CZ" dirty="0"/>
          </a:p>
        </p:txBody>
      </p:sp>
      <p:pic>
        <p:nvPicPr>
          <p:cNvPr id="6"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467544" y="16494"/>
            <a:ext cx="8280920" cy="1900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3074" name="Picture 2" descr="http://kevininastrangeland.files.wordpress.com/2011/07/malawi-flag.gif">
            <a:hlinkClick r:id="rId3"/>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3275856" y="4941168"/>
            <a:ext cx="2361854" cy="1571675"/>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5197278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Zástupný symbol pro obsah 2"/>
          <p:cNvSpPr>
            <a:spLocks noGrp="1"/>
          </p:cNvSpPr>
          <p:nvPr>
            <p:ph idx="1"/>
          </p:nvPr>
        </p:nvSpPr>
        <p:spPr/>
        <p:txBody>
          <a:bodyPr/>
          <a:lstStyle/>
          <a:p>
            <a:endParaRPr lang="cs-CZ"/>
          </a:p>
        </p:txBody>
      </p:sp>
      <p:pic>
        <p:nvPicPr>
          <p:cNvPr id="8194" name="Picture 2" descr="C:\Users\Rastislav Maďar\Desktop\Plocha 2013\IH best\Sterilizace v chudé Africe.jpg"/>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744096"/>
            <a:ext cx="9144000" cy="6126480"/>
          </a:xfrm>
          <a:prstGeom prst="rect">
            <a:avLst/>
          </a:prstGeom>
          <a:noFill/>
          <a:extLst>
            <a:ext uri="{909E8E84-426E-40DD-AFC4-6F175D3DCCD1}">
              <a14:hiddenFill xmlns:a14="http://schemas.microsoft.com/office/drawing/2010/main" xmlns="">
                <a:solidFill>
                  <a:srgbClr val="FFFFFF"/>
                </a:solidFill>
              </a14:hiddenFill>
            </a:ext>
          </a:extLst>
        </p:spPr>
      </p:pic>
      <p:sp>
        <p:nvSpPr>
          <p:cNvPr id="4" name="TextovéPole 3"/>
          <p:cNvSpPr txBox="1"/>
          <p:nvPr/>
        </p:nvSpPr>
        <p:spPr>
          <a:xfrm>
            <a:off x="1403648" y="116632"/>
            <a:ext cx="4945585" cy="523220"/>
          </a:xfrm>
          <a:prstGeom prst="rect">
            <a:avLst/>
          </a:prstGeom>
          <a:noFill/>
        </p:spPr>
        <p:txBody>
          <a:bodyPr wrap="none" rtlCol="0">
            <a:spAutoFit/>
          </a:bodyPr>
          <a:lstStyle/>
          <a:p>
            <a:r>
              <a:rPr lang="cs-CZ" sz="2800" b="1" dirty="0" err="1" smtClean="0"/>
              <a:t>Sterilization</a:t>
            </a:r>
            <a:r>
              <a:rPr lang="cs-CZ" sz="2800" b="1" dirty="0" smtClean="0"/>
              <a:t> in Malawi </a:t>
            </a:r>
            <a:r>
              <a:rPr lang="cs-CZ" sz="2800" b="1" dirty="0" err="1" smtClean="0"/>
              <a:t>currently</a:t>
            </a:r>
            <a:endParaRPr lang="cs-CZ" sz="2800" b="1" dirty="0"/>
          </a:p>
        </p:txBody>
      </p:sp>
    </p:spTree>
    <p:extLst>
      <p:ext uri="{BB962C8B-B14F-4D97-AF65-F5344CB8AC3E}">
        <p14:creationId xmlns:p14="http://schemas.microsoft.com/office/powerpoint/2010/main" xmlns="" val="26653341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970" name="6e790d91-7fbd-48ef-a6ed-166afe6c1ab3" descr="130BC335-9B13-4080-A239-787AA3D1D32A"/>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0"/>
            <a:ext cx="9144000" cy="68770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83971" name="TextovéPole 3"/>
          <p:cNvSpPr txBox="1">
            <a:spLocks noChangeArrowheads="1"/>
          </p:cNvSpPr>
          <p:nvPr/>
        </p:nvSpPr>
        <p:spPr bwMode="auto">
          <a:xfrm>
            <a:off x="2771775" y="355600"/>
            <a:ext cx="6315075" cy="14462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r>
              <a:rPr lang="cs-CZ" altLang="cs-CZ" sz="4400" b="1" i="1">
                <a:solidFill>
                  <a:srgbClr val="C00000"/>
                </a:solidFill>
              </a:rPr>
              <a:t>Why to come to Prague?</a:t>
            </a:r>
          </a:p>
        </p:txBody>
      </p:sp>
      <p:sp>
        <p:nvSpPr>
          <p:cNvPr id="83972" name="TextovéPole 5"/>
          <p:cNvSpPr txBox="1">
            <a:spLocks noChangeArrowheads="1"/>
          </p:cNvSpPr>
          <p:nvPr/>
        </p:nvSpPr>
        <p:spPr bwMode="auto">
          <a:xfrm>
            <a:off x="663575" y="2060575"/>
            <a:ext cx="8480425" cy="48323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US" altLang="cs-CZ" sz="2800"/>
              <a:t>■</a:t>
            </a:r>
            <a:r>
              <a:rPr lang="cs-CZ" altLang="cs-CZ" sz="2800" b="1">
                <a:solidFill>
                  <a:srgbClr val="C00000"/>
                </a:solidFill>
              </a:rPr>
              <a:t> </a:t>
            </a:r>
            <a:r>
              <a:rPr lang="en-US" altLang="cs-CZ" sz="2800"/>
              <a:t>One of the most beautiful cities in the world,</a:t>
            </a:r>
          </a:p>
          <a:p>
            <a:pPr eaLnBrk="1" hangingPunct="1"/>
            <a:r>
              <a:rPr lang="en-US" altLang="cs-CZ" sz="2800"/>
              <a:t>rich in historical and cultural heritage</a:t>
            </a:r>
          </a:p>
          <a:p>
            <a:pPr eaLnBrk="1" hangingPunct="1"/>
            <a:r>
              <a:rPr lang="en-US" altLang="cs-CZ" sz="2800"/>
              <a:t>■ Easy flight connection worldwide including dozens</a:t>
            </a:r>
          </a:p>
          <a:p>
            <a:pPr eaLnBrk="1" hangingPunct="1"/>
            <a:r>
              <a:rPr lang="cs-CZ" altLang="cs-CZ" sz="2800"/>
              <a:t>of low-cost airlines</a:t>
            </a:r>
          </a:p>
          <a:p>
            <a:pPr eaLnBrk="1" hangingPunct="1"/>
            <a:r>
              <a:rPr lang="en-US" altLang="cs-CZ" sz="2800"/>
              <a:t>■ Safe place in central Europe with warm-hearted </a:t>
            </a:r>
            <a:endParaRPr lang="cs-CZ" altLang="cs-CZ" sz="2800"/>
          </a:p>
          <a:p>
            <a:pPr eaLnBrk="1" hangingPunct="1"/>
            <a:r>
              <a:rPr lang="cs-CZ" altLang="cs-CZ" sz="2800"/>
              <a:t>    </a:t>
            </a:r>
            <a:r>
              <a:rPr lang="en-US" altLang="cs-CZ" sz="2800"/>
              <a:t>people</a:t>
            </a:r>
          </a:p>
          <a:p>
            <a:pPr eaLnBrk="1" hangingPunct="1"/>
            <a:r>
              <a:rPr lang="cs-CZ" altLang="cs-CZ" sz="2800"/>
              <a:t>■ Excellent standard and affordable services</a:t>
            </a:r>
          </a:p>
          <a:p>
            <a:pPr eaLnBrk="1" hangingPunct="1"/>
            <a:r>
              <a:rPr lang="cs-CZ" altLang="cs-CZ" sz="2800"/>
              <a:t>■ Free public transport for congress participants</a:t>
            </a:r>
          </a:p>
          <a:p>
            <a:pPr eaLnBrk="1" hangingPunct="1"/>
            <a:r>
              <a:rPr lang="cs-CZ" altLang="cs-CZ" sz="2800"/>
              <a:t>■ Close to other beautiful cities and UNESCO sites</a:t>
            </a:r>
          </a:p>
          <a:p>
            <a:pPr eaLnBrk="1" hangingPunct="1"/>
            <a:r>
              <a:rPr lang="cs-CZ" altLang="cs-CZ" sz="2800"/>
              <a:t>Carlsbad, Dresden, Vienna, Bratislava, Krakow</a:t>
            </a:r>
          </a:p>
          <a:p>
            <a:pPr eaLnBrk="1" hangingPunct="1"/>
            <a:endParaRPr lang="cs-CZ" altLang="cs-CZ" sz="2800" b="1">
              <a:solidFill>
                <a:srgbClr val="C00000"/>
              </a:solidFill>
            </a:endParaRPr>
          </a:p>
        </p:txBody>
      </p:sp>
    </p:spTree>
    <p:extLst>
      <p:ext uri="{BB962C8B-B14F-4D97-AF65-F5344CB8AC3E}">
        <p14:creationId xmlns:p14="http://schemas.microsoft.com/office/powerpoint/2010/main" xmlns="" val="3145329666"/>
      </p:ext>
    </p:extLst>
  </p:cSld>
  <p:clrMapOvr>
    <a:masterClrMapping/>
  </p:clrMapOvr>
  <mc:AlternateContent xmlns:mc="http://schemas.openxmlformats.org/markup-compatibility/2006">
    <mc:Choice xmlns:p14="http://schemas.microsoft.com/office/powerpoint/2010/main" xmlns=""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3"/>
          <p:cNvSpPr>
            <a:spLocks noGrp="1" noChangeArrowheads="1"/>
          </p:cNvSpPr>
          <p:nvPr>
            <p:ph type="body" idx="1"/>
          </p:nvPr>
        </p:nvSpPr>
        <p:spPr/>
        <p:txBody>
          <a:bodyPr/>
          <a:lstStyle/>
          <a:p>
            <a:pPr eaLnBrk="1" hangingPunct="1"/>
            <a:endParaRPr lang="cs-CZ" smtClean="0"/>
          </a:p>
        </p:txBody>
      </p:sp>
      <p:pic>
        <p:nvPicPr>
          <p:cNvPr id="3075" name="Picture 8" descr="017007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223963"/>
            <a:ext cx="9144000" cy="56610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3076" name="Rectangle 2"/>
          <p:cNvSpPr>
            <a:spLocks noGrp="1" noChangeArrowheads="1"/>
          </p:cNvSpPr>
          <p:nvPr>
            <p:ph type="title"/>
          </p:nvPr>
        </p:nvSpPr>
        <p:spPr>
          <a:xfrm>
            <a:off x="5076056" y="332656"/>
            <a:ext cx="3600450" cy="509588"/>
          </a:xfrm>
          <a:noFill/>
        </p:spPr>
        <p:txBody>
          <a:bodyPr/>
          <a:lstStyle/>
          <a:p>
            <a:pPr algn="r" eaLnBrk="1" hangingPunct="1"/>
            <a:r>
              <a:rPr lang="cs-CZ" sz="2400" b="1" dirty="0" err="1" smtClean="0">
                <a:solidFill>
                  <a:srgbClr val="C00000"/>
                </a:solidFill>
              </a:rPr>
              <a:t>Prague´s</a:t>
            </a:r>
            <a:r>
              <a:rPr lang="cs-CZ" sz="2400" dirty="0" smtClean="0">
                <a:solidFill>
                  <a:srgbClr val="C00000"/>
                </a:solidFill>
              </a:rPr>
              <a:t> </a:t>
            </a:r>
            <a:r>
              <a:rPr lang="cs-CZ" sz="2400" b="1" dirty="0" err="1" smtClean="0">
                <a:solidFill>
                  <a:srgbClr val="C00000"/>
                </a:solidFill>
              </a:rPr>
              <a:t>Bridges</a:t>
            </a:r>
            <a:endParaRPr lang="cs-CZ" sz="2400" b="1" dirty="0" smtClean="0">
              <a:solidFill>
                <a:srgbClr val="C00000"/>
              </a:solidFill>
            </a:endParaRPr>
          </a:p>
        </p:txBody>
      </p:sp>
    </p:spTree>
    <p:extLst>
      <p:ext uri="{BB962C8B-B14F-4D97-AF65-F5344CB8AC3E}">
        <p14:creationId xmlns:p14="http://schemas.microsoft.com/office/powerpoint/2010/main" xmlns="" val="2694094300"/>
      </p:ext>
    </p:extLst>
  </p:cSld>
  <p:clrMapOvr>
    <a:masterClrMapping/>
  </p:clrMapOvr>
  <mc:AlternateContent xmlns:mc="http://schemas.openxmlformats.org/markup-compatibility/2006">
    <mc:Choice xmlns:p14="http://schemas.microsoft.com/office/powerpoint/2010/main" xmlns="" Requires="p14">
      <p:transition spd="slow" p14:dur="2000" advTm="7000"/>
    </mc:Choice>
    <mc:Fallback>
      <p:transition spd="slow" advTm="700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body" idx="1"/>
          </p:nvPr>
        </p:nvSpPr>
        <p:spPr/>
        <p:txBody>
          <a:bodyPr/>
          <a:lstStyle/>
          <a:p>
            <a:pPr eaLnBrk="1" hangingPunct="1"/>
            <a:endParaRPr lang="cs-CZ" smtClean="0"/>
          </a:p>
        </p:txBody>
      </p:sp>
      <p:sp>
        <p:nvSpPr>
          <p:cNvPr id="7171" name="Rectangle 6"/>
          <p:cNvSpPr>
            <a:spLocks noGrp="1" noChangeArrowheads="1"/>
          </p:cNvSpPr>
          <p:nvPr>
            <p:ph type="title"/>
          </p:nvPr>
        </p:nvSpPr>
        <p:spPr>
          <a:xfrm>
            <a:off x="5076056" y="332656"/>
            <a:ext cx="3600450" cy="509588"/>
          </a:xfrm>
        </p:spPr>
        <p:txBody>
          <a:bodyPr/>
          <a:lstStyle/>
          <a:p>
            <a:pPr algn="r" eaLnBrk="1" hangingPunct="1"/>
            <a:r>
              <a:rPr lang="cs-CZ" sz="2400" b="1" dirty="0" smtClean="0">
                <a:solidFill>
                  <a:srgbClr val="C00000"/>
                </a:solidFill>
              </a:rPr>
              <a:t>Vltava River</a:t>
            </a:r>
          </a:p>
        </p:txBody>
      </p:sp>
      <p:pic>
        <p:nvPicPr>
          <p:cNvPr id="7172" name="Picture 7" descr="foto_Vyehrad"/>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230312"/>
            <a:ext cx="9324975" cy="5799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827473714"/>
      </p:ext>
    </p:extLst>
  </p:cSld>
  <p:clrMapOvr>
    <a:masterClrMapping/>
  </p:clrMapOvr>
  <mc:AlternateContent xmlns:mc="http://schemas.openxmlformats.org/markup-compatibility/2006">
    <mc:Choice xmlns:p14="http://schemas.microsoft.com/office/powerpoint/2010/main" xmlns="" Requires="p14">
      <p:transition spd="slow" p14:dur="2000" advTm="7000"/>
    </mc:Choice>
    <mc:Fallback>
      <p:transition spd="slow" advTm="700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4"/>
          <p:cNvSpPr>
            <a:spLocks noGrp="1" noChangeArrowheads="1"/>
          </p:cNvSpPr>
          <p:nvPr>
            <p:ph type="body" idx="1"/>
          </p:nvPr>
        </p:nvSpPr>
        <p:spPr/>
        <p:txBody>
          <a:bodyPr/>
          <a:lstStyle/>
          <a:p>
            <a:pPr eaLnBrk="1" hangingPunct="1"/>
            <a:endParaRPr lang="cs-CZ" smtClean="0"/>
          </a:p>
        </p:txBody>
      </p:sp>
      <p:sp>
        <p:nvSpPr>
          <p:cNvPr id="34819" name="Rectangle 5"/>
          <p:cNvSpPr>
            <a:spLocks noGrp="1" noChangeArrowheads="1"/>
          </p:cNvSpPr>
          <p:nvPr>
            <p:ph type="title"/>
          </p:nvPr>
        </p:nvSpPr>
        <p:spPr>
          <a:xfrm>
            <a:off x="5148064" y="332656"/>
            <a:ext cx="3600450" cy="509588"/>
          </a:xfrm>
          <a:noFill/>
        </p:spPr>
        <p:txBody>
          <a:bodyPr/>
          <a:lstStyle/>
          <a:p>
            <a:pPr algn="r" eaLnBrk="1" hangingPunct="1"/>
            <a:r>
              <a:rPr lang="cs-CZ" sz="2400" b="1" dirty="0" smtClean="0">
                <a:solidFill>
                  <a:srgbClr val="C00000"/>
                </a:solidFill>
              </a:rPr>
              <a:t>Prague by Night</a:t>
            </a:r>
          </a:p>
        </p:txBody>
      </p:sp>
      <p:pic>
        <p:nvPicPr>
          <p:cNvPr id="34820" name="Picture 7" descr="praha_v_noci"/>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0" y="1230312"/>
            <a:ext cx="9288463" cy="56530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1771800970"/>
      </p:ext>
    </p:extLst>
  </p:cSld>
  <p:clrMapOvr>
    <a:masterClrMapping/>
  </p:clrMapOvr>
  <mc:AlternateContent xmlns:mc="http://schemas.openxmlformats.org/markup-compatibility/2006">
    <mc:Choice xmlns:p14="http://schemas.microsoft.com/office/powerpoint/2010/main" xmlns="" Requires="p14">
      <p:transition spd="slow" p14:dur="2000" advTm="7000"/>
    </mc:Choice>
    <mc:Fallback>
      <p:transition spd="slow" advTm="700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4"/>
          <p:cNvSpPr>
            <a:spLocks noGrp="1" noChangeArrowheads="1"/>
          </p:cNvSpPr>
          <p:nvPr>
            <p:ph type="body" idx="1"/>
          </p:nvPr>
        </p:nvSpPr>
        <p:spPr/>
        <p:txBody>
          <a:bodyPr/>
          <a:lstStyle/>
          <a:p>
            <a:pPr eaLnBrk="1" hangingPunct="1"/>
            <a:endParaRPr lang="cs-CZ" smtClean="0"/>
          </a:p>
        </p:txBody>
      </p:sp>
      <p:sp>
        <p:nvSpPr>
          <p:cNvPr id="35843" name="Rectangle 5"/>
          <p:cNvSpPr>
            <a:spLocks noGrp="1" noChangeArrowheads="1"/>
          </p:cNvSpPr>
          <p:nvPr>
            <p:ph type="title"/>
          </p:nvPr>
        </p:nvSpPr>
        <p:spPr>
          <a:xfrm>
            <a:off x="5148064" y="332656"/>
            <a:ext cx="3600450" cy="509588"/>
          </a:xfrm>
          <a:noFill/>
        </p:spPr>
        <p:txBody>
          <a:bodyPr/>
          <a:lstStyle/>
          <a:p>
            <a:pPr algn="r" eaLnBrk="1" hangingPunct="1"/>
            <a:r>
              <a:rPr lang="cs-CZ" sz="2400" b="1" dirty="0" smtClean="0">
                <a:solidFill>
                  <a:srgbClr val="C00000"/>
                </a:solidFill>
              </a:rPr>
              <a:t>Prague by Night</a:t>
            </a:r>
          </a:p>
        </p:txBody>
      </p:sp>
      <p:pic>
        <p:nvPicPr>
          <p:cNvPr id="35845" name="Obrázek 5" descr="karluv_most_noc.jpg"/>
          <p:cNvPicPr>
            <a:picLocks noChangeAspect="1"/>
          </p:cNvPicPr>
          <p:nvPr/>
        </p:nvPicPr>
        <p:blipFill>
          <a:blip r:embed="rId2" cstate="print">
            <a:extLst>
              <a:ext uri="{28A0092B-C50C-407E-A947-70E740481C1C}">
                <a14:useLocalDpi xmlns:a14="http://schemas.microsoft.com/office/drawing/2010/main" xmlns="" val="0"/>
              </a:ext>
            </a:extLst>
          </a:blip>
          <a:srcRect b="7362"/>
          <a:stretch>
            <a:fillRect/>
          </a:stretch>
        </p:blipFill>
        <p:spPr bwMode="auto">
          <a:xfrm>
            <a:off x="0" y="1258888"/>
            <a:ext cx="9144000" cy="56324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2937417997"/>
      </p:ext>
    </p:extLst>
  </p:cSld>
  <p:clrMapOvr>
    <a:masterClrMapping/>
  </p:clrMapOvr>
  <mc:AlternateContent xmlns:mc="http://schemas.openxmlformats.org/markup-compatibility/2006">
    <mc:Choice xmlns:p14="http://schemas.microsoft.com/office/powerpoint/2010/main" xmlns="" Requires="p14">
      <p:transition spd="slow" p14:dur="2000" advTm="7000"/>
    </mc:Choice>
    <mc:Fallback>
      <p:transition spd="slow" advTm="700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Nadpis 1"/>
          <p:cNvSpPr>
            <a:spLocks noGrp="1"/>
          </p:cNvSpPr>
          <p:nvPr>
            <p:ph type="ctrTitle"/>
          </p:nvPr>
        </p:nvSpPr>
        <p:spPr/>
        <p:txBody>
          <a:bodyPr/>
          <a:lstStyle/>
          <a:p>
            <a:endParaRPr lang="cs-CZ"/>
          </a:p>
        </p:txBody>
      </p:sp>
      <p:sp>
        <p:nvSpPr>
          <p:cNvPr id="3" name="Podnadpis 2"/>
          <p:cNvSpPr>
            <a:spLocks noGrp="1"/>
          </p:cNvSpPr>
          <p:nvPr>
            <p:ph type="subTitle" idx="1"/>
          </p:nvPr>
        </p:nvSpPr>
        <p:spPr/>
        <p:txBody>
          <a:bodyPr/>
          <a:lstStyle/>
          <a:p>
            <a:endParaRPr lang="cs-CZ"/>
          </a:p>
        </p:txBody>
      </p:sp>
      <p:pic>
        <p:nvPicPr>
          <p:cNvPr id="11267" name="Picture 3" descr="WFHSS - World Forum for Hospital Sterile Supply">
            <a:hlinkClick r:id="rId2" tooltip="World Forum for Hospital Sterile Supply"/>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899592" y="476673"/>
            <a:ext cx="1042664" cy="521332"/>
          </a:xfrm>
          <a:prstGeom prst="rect">
            <a:avLst/>
          </a:prstGeom>
          <a:noFill/>
          <a:extLst>
            <a:ext uri="{909E8E84-426E-40DD-AFC4-6F175D3DCCD1}">
              <a14:hiddenFill xmlns:a14="http://schemas.microsoft.com/office/drawing/2010/main" xmlns="">
                <a:solidFill>
                  <a:srgbClr val="FFFFFF"/>
                </a:solidFill>
              </a14:hiddenFill>
            </a:ext>
          </a:extLst>
        </p:spPr>
      </p:pic>
      <p:pic>
        <p:nvPicPr>
          <p:cNvPr id="11268" name="Picture 4"/>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1644292" y="-171400"/>
            <a:ext cx="12008130" cy="7461448"/>
          </a:xfrm>
          <a:prstGeom prst="rect">
            <a:avLst/>
          </a:prstGeom>
          <a:noFill/>
          <a:ln>
            <a:noFill/>
          </a:ln>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Tree>
    <p:extLst>
      <p:ext uri="{BB962C8B-B14F-4D97-AF65-F5344CB8AC3E}">
        <p14:creationId xmlns:p14="http://schemas.microsoft.com/office/powerpoint/2010/main" xmlns="" val="11171519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ext Box 9"/>
          <p:cNvSpPr txBox="1">
            <a:spLocks noChangeArrowheads="1"/>
          </p:cNvSpPr>
          <p:nvPr/>
        </p:nvSpPr>
        <p:spPr bwMode="auto">
          <a:xfrm>
            <a:off x="395288" y="4868863"/>
            <a:ext cx="8748712" cy="1114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type="none" w="sm" len="sm"/>
                <a:tailEnd type="none" w="sm" len="sm"/>
              </a14:hiddenLine>
            </a:ext>
          </a:extLst>
        </p:spPr>
        <p:txBody>
          <a:bodyPr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en-GB" altLang="cs-CZ" sz="2400">
              <a:solidFill>
                <a:srgbClr val="663300"/>
              </a:solidFill>
              <a:latin typeface="CG Omega" pitchFamily="34" charset="0"/>
            </a:endParaRPr>
          </a:p>
        </p:txBody>
      </p:sp>
      <p:sp>
        <p:nvSpPr>
          <p:cNvPr id="77827" name="Rectangle 8"/>
          <p:cNvSpPr>
            <a:spLocks noChangeArrowheads="1"/>
          </p:cNvSpPr>
          <p:nvPr/>
        </p:nvSpPr>
        <p:spPr bwMode="auto">
          <a:xfrm>
            <a:off x="0" y="0"/>
            <a:ext cx="9144000" cy="69580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lgn="ctr">
                <a:solidFill>
                  <a:srgbClr val="000000"/>
                </a:solidFill>
                <a:miter lim="800000"/>
                <a:headEnd/>
                <a:tailEnd/>
              </a14:hiddenLine>
            </a:ext>
          </a:extLst>
        </p:spPr>
        <p:txBody>
          <a:bodyPr anchor="ct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r" eaLnBrk="1" hangingPunct="1"/>
            <a:endParaRPr lang="en-US" altLang="cs-CZ" sz="4800">
              <a:solidFill>
                <a:srgbClr val="CC9900"/>
              </a:solidFill>
              <a:latin typeface="CG Omega" pitchFamily="34" charset="0"/>
            </a:endParaRPr>
          </a:p>
        </p:txBody>
      </p:sp>
      <p:grpSp>
        <p:nvGrpSpPr>
          <p:cNvPr id="77828" name="Skupina 9"/>
          <p:cNvGrpSpPr>
            <a:grpSpLocks/>
          </p:cNvGrpSpPr>
          <p:nvPr/>
        </p:nvGrpSpPr>
        <p:grpSpPr bwMode="auto">
          <a:xfrm>
            <a:off x="0" y="0"/>
            <a:ext cx="9144000" cy="6858000"/>
            <a:chOff x="0" y="0"/>
            <a:chExt cx="9144000" cy="6858000"/>
          </a:xfrm>
        </p:grpSpPr>
        <p:pic>
          <p:nvPicPr>
            <p:cNvPr id="77830" name="Obrázek 4" descr="mapa-3_PCB.png"/>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0" y="0"/>
              <a:ext cx="9144000" cy="6858000"/>
            </a:xfrm>
            <a:prstGeom prst="rect">
              <a:avLst/>
            </a:pr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pic>
        <p:grpSp>
          <p:nvGrpSpPr>
            <p:cNvPr id="77831" name="Skupina 7"/>
            <p:cNvGrpSpPr>
              <a:grpSpLocks/>
            </p:cNvGrpSpPr>
            <p:nvPr/>
          </p:nvGrpSpPr>
          <p:grpSpPr bwMode="auto">
            <a:xfrm>
              <a:off x="1103313" y="1116013"/>
              <a:ext cx="6769100" cy="4773612"/>
              <a:chOff x="1103313" y="1116013"/>
              <a:chExt cx="6769100" cy="4773612"/>
            </a:xfrm>
          </p:grpSpPr>
          <p:sp>
            <p:nvSpPr>
              <p:cNvPr id="77832" name="Text Box 6"/>
              <p:cNvSpPr txBox="1">
                <a:spLocks noChangeArrowheads="1"/>
              </p:cNvSpPr>
              <p:nvPr/>
            </p:nvSpPr>
            <p:spPr bwMode="auto">
              <a:xfrm>
                <a:off x="3616325" y="3302000"/>
                <a:ext cx="288925"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cs-CZ" altLang="cs-CZ">
                    <a:solidFill>
                      <a:srgbClr val="000000"/>
                    </a:solidFill>
                    <a:sym typeface="Symbol" pitchFamily="18" charset="2"/>
                  </a:rPr>
                  <a:t></a:t>
                </a:r>
              </a:p>
            </p:txBody>
          </p:sp>
          <p:sp>
            <p:nvSpPr>
              <p:cNvPr id="77833" name="Text Box 7"/>
              <p:cNvSpPr txBox="1">
                <a:spLocks noChangeArrowheads="1"/>
              </p:cNvSpPr>
              <p:nvPr/>
            </p:nvSpPr>
            <p:spPr bwMode="auto">
              <a:xfrm>
                <a:off x="3348038" y="3500438"/>
                <a:ext cx="892175" cy="3048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cs-CZ" altLang="cs-CZ" sz="1400">
                    <a:solidFill>
                      <a:srgbClr val="000000"/>
                    </a:solidFill>
                  </a:rPr>
                  <a:t>Frankfurt</a:t>
                </a:r>
              </a:p>
            </p:txBody>
          </p:sp>
          <p:sp>
            <p:nvSpPr>
              <p:cNvPr id="5" name="Ovál 4"/>
              <p:cNvSpPr/>
              <p:nvPr/>
            </p:nvSpPr>
            <p:spPr>
              <a:xfrm>
                <a:off x="1103313" y="1116013"/>
                <a:ext cx="6769100" cy="4773612"/>
              </a:xfrm>
              <a:prstGeom prst="ellipse">
                <a:avLst/>
              </a:prstGeom>
              <a:noFill/>
              <a:ln>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cs-CZ">
                  <a:solidFill>
                    <a:prstClr val="white"/>
                  </a:solidFill>
                </a:endParaRPr>
              </a:p>
            </p:txBody>
          </p:sp>
        </p:grpSp>
      </p:grpSp>
      <p:sp>
        <p:nvSpPr>
          <p:cNvPr id="77829" name="Zástupný symbol pro obsah 2"/>
          <p:cNvSpPr txBox="1">
            <a:spLocks/>
          </p:cNvSpPr>
          <p:nvPr/>
        </p:nvSpPr>
        <p:spPr bwMode="auto">
          <a:xfrm>
            <a:off x="323850" y="0"/>
            <a:ext cx="8532813" cy="4762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tIns="0" anchor="ctr"/>
          <a:lstStyle>
            <a:lvl1pPr marL="358775" indent="-271463"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endParaRPr lang="cs-CZ" altLang="cs-CZ" sz="8800" b="1" dirty="0">
              <a:solidFill>
                <a:srgbClr val="C00000"/>
              </a:solidFill>
              <a:latin typeface="Calibri" pitchFamily="34" charset="0"/>
            </a:endParaRPr>
          </a:p>
          <a:p>
            <a:pPr eaLnBrk="1" hangingPunct="1"/>
            <a:r>
              <a:rPr lang="cs-CZ" altLang="cs-CZ" sz="8800" b="1" dirty="0">
                <a:solidFill>
                  <a:srgbClr val="C00000"/>
                </a:solidFill>
                <a:latin typeface="Calibri" pitchFamily="34" charset="0"/>
              </a:rPr>
              <a:t>    40</a:t>
            </a:r>
            <a:r>
              <a:rPr lang="cs-CZ" altLang="cs-CZ" sz="6000" b="1" dirty="0">
                <a:solidFill>
                  <a:srgbClr val="C00000"/>
                </a:solidFill>
                <a:latin typeface="Calibri" pitchFamily="34" charset="0"/>
              </a:rPr>
              <a:t> </a:t>
            </a:r>
            <a:r>
              <a:rPr lang="cs-CZ" altLang="cs-CZ" sz="3600" b="1" dirty="0" err="1">
                <a:solidFill>
                  <a:srgbClr val="C00000"/>
                </a:solidFill>
                <a:latin typeface="Calibri" pitchFamily="34" charset="0"/>
              </a:rPr>
              <a:t>countries</a:t>
            </a:r>
            <a:r>
              <a:rPr lang="cs-CZ" altLang="cs-CZ" sz="3600" b="1" dirty="0">
                <a:solidFill>
                  <a:srgbClr val="C00000"/>
                </a:solidFill>
                <a:latin typeface="Calibri" pitchFamily="34" charset="0"/>
              </a:rPr>
              <a:t> </a:t>
            </a:r>
            <a:r>
              <a:rPr lang="cs-CZ" altLang="cs-CZ" sz="3600" b="1" dirty="0" err="1">
                <a:solidFill>
                  <a:srgbClr val="C00000"/>
                </a:solidFill>
                <a:latin typeface="Calibri" pitchFamily="34" charset="0"/>
              </a:rPr>
              <a:t>within</a:t>
            </a:r>
            <a:r>
              <a:rPr lang="cs-CZ" altLang="cs-CZ" sz="3600" b="1" dirty="0">
                <a:solidFill>
                  <a:srgbClr val="C00000"/>
                </a:solidFill>
                <a:latin typeface="Calibri" pitchFamily="34" charset="0"/>
              </a:rPr>
              <a:t> </a:t>
            </a:r>
            <a:r>
              <a:rPr lang="cs-CZ" altLang="cs-CZ" sz="5400" b="1" dirty="0">
                <a:solidFill>
                  <a:srgbClr val="C00000"/>
                </a:solidFill>
                <a:latin typeface="Calibri" pitchFamily="34" charset="0"/>
              </a:rPr>
              <a:t>3 </a:t>
            </a:r>
            <a:r>
              <a:rPr lang="cs-CZ" altLang="cs-CZ" sz="3600" b="1" dirty="0" err="1">
                <a:solidFill>
                  <a:srgbClr val="C00000"/>
                </a:solidFill>
                <a:latin typeface="Calibri" pitchFamily="34" charset="0"/>
              </a:rPr>
              <a:t>hours</a:t>
            </a:r>
            <a:r>
              <a:rPr lang="cs-CZ" altLang="cs-CZ" sz="5400" b="1" dirty="0">
                <a:solidFill>
                  <a:srgbClr val="C00000"/>
                </a:solidFill>
                <a:latin typeface="Calibri" pitchFamily="34" charset="0"/>
              </a:rPr>
              <a:t>         </a:t>
            </a:r>
          </a:p>
          <a:p>
            <a:pPr eaLnBrk="1" hangingPunct="1"/>
            <a:r>
              <a:rPr lang="cs-CZ" altLang="cs-CZ" sz="6000" b="1" dirty="0">
                <a:solidFill>
                  <a:srgbClr val="C00000"/>
                </a:solidFill>
                <a:latin typeface="Calibri" pitchFamily="34" charset="0"/>
              </a:rPr>
              <a:t>                </a:t>
            </a:r>
            <a:endParaRPr lang="en-GB" altLang="cs-CZ" sz="6000" b="1" dirty="0">
              <a:solidFill>
                <a:srgbClr val="C00000"/>
              </a:solidFill>
              <a:latin typeface="Calibri" pitchFamily="34" charset="0"/>
            </a:endParaRPr>
          </a:p>
        </p:txBody>
      </p:sp>
    </p:spTree>
    <p:extLst>
      <p:ext uri="{BB962C8B-B14F-4D97-AF65-F5344CB8AC3E}">
        <p14:creationId xmlns:p14="http://schemas.microsoft.com/office/powerpoint/2010/main" xmlns="" val="3126680568"/>
      </p:ext>
    </p:extLst>
  </p:cSld>
  <p:clrMapOvr>
    <a:masterClrMapping/>
  </p:clrMapOvr>
  <p:transition>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611561" y="1124744"/>
            <a:ext cx="8229600" cy="1143000"/>
          </a:xfrm>
        </p:spPr>
        <p:txBody>
          <a:bodyPr>
            <a:normAutofit fontScale="90000"/>
          </a:bodyPr>
          <a:lstStyle/>
          <a:p>
            <a:r>
              <a:rPr lang="cs-CZ" dirty="0" smtClean="0"/>
              <a:t>Hope to </a:t>
            </a:r>
            <a:r>
              <a:rPr lang="cs-CZ" dirty="0" err="1" smtClean="0"/>
              <a:t>see</a:t>
            </a:r>
            <a:r>
              <a:rPr lang="cs-CZ" dirty="0" smtClean="0"/>
              <a:t> </a:t>
            </a:r>
            <a:r>
              <a:rPr lang="cs-CZ" dirty="0" err="1" smtClean="0"/>
              <a:t>you</a:t>
            </a:r>
            <a:r>
              <a:rPr lang="cs-CZ" dirty="0" smtClean="0"/>
              <a:t> in Prague </a:t>
            </a:r>
            <a:r>
              <a:rPr lang="cs-CZ" dirty="0" err="1" smtClean="0"/>
              <a:t>next</a:t>
            </a:r>
            <a:r>
              <a:rPr lang="cs-CZ" dirty="0" smtClean="0"/>
              <a:t> </a:t>
            </a:r>
            <a:r>
              <a:rPr lang="cs-CZ" dirty="0" err="1" smtClean="0"/>
              <a:t>year</a:t>
            </a:r>
            <a:r>
              <a:rPr lang="cs-CZ" dirty="0" smtClean="0"/>
              <a:t/>
            </a:r>
            <a:br>
              <a:rPr lang="cs-CZ" dirty="0" smtClean="0"/>
            </a:br>
            <a:r>
              <a:rPr lang="cs-CZ" dirty="0" smtClean="0">
                <a:hlinkClick r:id="rId2"/>
              </a:rPr>
              <a:t>www.wfhssprague2014.com</a:t>
            </a:r>
            <a:r>
              <a:rPr lang="cs-CZ" dirty="0" smtClean="0"/>
              <a:t/>
            </a:r>
            <a:br>
              <a:rPr lang="cs-CZ" dirty="0" smtClean="0"/>
            </a:br>
            <a:r>
              <a:rPr lang="cs-CZ" sz="4000" dirty="0" smtClean="0"/>
              <a:t>15.-18. OCTOBER 2014</a:t>
            </a:r>
            <a:r>
              <a:rPr lang="cs-CZ" dirty="0" smtClean="0"/>
              <a:t/>
            </a:r>
            <a:br>
              <a:rPr lang="cs-CZ" dirty="0" smtClean="0"/>
            </a:br>
            <a:endParaRPr lang="cs-CZ" dirty="0"/>
          </a:p>
        </p:txBody>
      </p:sp>
      <p:sp>
        <p:nvSpPr>
          <p:cNvPr id="3" name="Zástupný symbol pro obsah 2"/>
          <p:cNvSpPr>
            <a:spLocks noGrp="1"/>
          </p:cNvSpPr>
          <p:nvPr>
            <p:ph idx="1"/>
          </p:nvPr>
        </p:nvSpPr>
        <p:spPr>
          <a:xfrm>
            <a:off x="635225" y="2755341"/>
            <a:ext cx="8229600" cy="4525963"/>
          </a:xfrm>
        </p:spPr>
        <p:txBody>
          <a:bodyPr/>
          <a:lstStyle/>
          <a:p>
            <a:r>
              <a:rPr lang="cs-CZ" sz="2400" u="sng" dirty="0">
                <a:hlinkClick r:id="rId3"/>
              </a:rPr>
              <a:t>http://</a:t>
            </a:r>
            <a:r>
              <a:rPr lang="cs-CZ" sz="2400" u="sng" dirty="0" smtClean="0">
                <a:hlinkClick r:id="rId3"/>
              </a:rPr>
              <a:t>www.youtube.com/watch?v=EzVAMCLYbY0&amp;list=PL694471E8D518FB8D</a:t>
            </a:r>
            <a:endParaRPr lang="cs-CZ" sz="2400" u="sng" dirty="0" smtClean="0"/>
          </a:p>
          <a:p>
            <a:endParaRPr lang="cs-CZ" sz="1100" dirty="0"/>
          </a:p>
        </p:txBody>
      </p:sp>
      <p:pic>
        <p:nvPicPr>
          <p:cNvPr id="4" name="Picture 2" descr="image001"/>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611561" y="3815054"/>
            <a:ext cx="10081120" cy="2406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1026" name="Picture 2" descr="http://www.icanetwork.co.za/team/docs/wfhss/image_preview">
            <a:hlinkClick r:id="rId5"/>
          </p:cNvPr>
          <p:cNvPicPr>
            <a:picLocks noChangeAspect="1" noChangeArrowheads="1"/>
          </p:cNvPicPr>
          <p:nvPr/>
        </p:nvPicPr>
        <p:blipFill>
          <a:blip r:embed="rId6" cstate="print">
            <a:extLst>
              <a:ext uri="{28A0092B-C50C-407E-A947-70E740481C1C}">
                <a14:useLocalDpi xmlns:a14="http://schemas.microsoft.com/office/drawing/2010/main" xmlns="" val="0"/>
              </a:ext>
            </a:extLst>
          </a:blip>
          <a:srcRect/>
          <a:stretch>
            <a:fillRect/>
          </a:stretch>
        </p:blipFill>
        <p:spPr bwMode="auto">
          <a:xfrm>
            <a:off x="5796136" y="5681278"/>
            <a:ext cx="2353444" cy="1176722"/>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xmlns="" val="26934956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a:xfrm>
            <a:off x="467544" y="116632"/>
            <a:ext cx="8229600" cy="1143000"/>
          </a:xfrm>
        </p:spPr>
        <p:txBody>
          <a:bodyPr/>
          <a:lstStyle/>
          <a:p>
            <a:r>
              <a:rPr lang="cs-CZ" dirty="0" err="1" smtClean="0"/>
              <a:t>Easy</a:t>
            </a:r>
            <a:r>
              <a:rPr lang="cs-CZ" dirty="0" smtClean="0"/>
              <a:t> </a:t>
            </a:r>
            <a:r>
              <a:rPr lang="cs-CZ" dirty="0" err="1" smtClean="0"/>
              <a:t>airline</a:t>
            </a:r>
            <a:r>
              <a:rPr lang="cs-CZ" dirty="0" smtClean="0"/>
              <a:t> </a:t>
            </a:r>
            <a:r>
              <a:rPr lang="cs-CZ" dirty="0" err="1" smtClean="0"/>
              <a:t>connection</a:t>
            </a:r>
            <a:endParaRPr lang="cs-CZ" dirty="0"/>
          </a:p>
        </p:txBody>
      </p:sp>
      <p:pic>
        <p:nvPicPr>
          <p:cNvPr id="4" name="Picture 2" descr="image001"/>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899592" y="148613"/>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Zástupný symbol pro obsah 2"/>
          <p:cNvSpPr txBox="1">
            <a:spLocks/>
          </p:cNvSpPr>
          <p:nvPr/>
        </p:nvSpPr>
        <p:spPr>
          <a:xfrm>
            <a:off x="362810" y="1772816"/>
            <a:ext cx="8457661" cy="4968552"/>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cs-CZ" dirty="0" smtClean="0"/>
              <a:t>Just </a:t>
            </a:r>
            <a:r>
              <a:rPr lang="cs-CZ" dirty="0" err="1" smtClean="0"/>
              <a:t>one</a:t>
            </a:r>
            <a:r>
              <a:rPr lang="cs-CZ" dirty="0" smtClean="0"/>
              <a:t> </a:t>
            </a:r>
            <a:r>
              <a:rPr lang="cs-CZ" dirty="0" err="1" smtClean="0"/>
              <a:t>stopover</a:t>
            </a:r>
            <a:r>
              <a:rPr lang="cs-CZ" dirty="0" smtClean="0"/>
              <a:t> </a:t>
            </a:r>
            <a:r>
              <a:rPr lang="cs-CZ" dirty="0" err="1" smtClean="0"/>
              <a:t>from</a:t>
            </a:r>
            <a:r>
              <a:rPr lang="cs-CZ" dirty="0" smtClean="0"/>
              <a:t> </a:t>
            </a:r>
            <a:r>
              <a:rPr lang="cs-CZ" dirty="0" err="1" smtClean="0"/>
              <a:t>all</a:t>
            </a:r>
            <a:r>
              <a:rPr lang="cs-CZ" dirty="0" smtClean="0"/>
              <a:t> </a:t>
            </a:r>
            <a:r>
              <a:rPr lang="cs-CZ" dirty="0" err="1" smtClean="0"/>
              <a:t>other</a:t>
            </a:r>
            <a:r>
              <a:rPr lang="cs-CZ" dirty="0" smtClean="0"/>
              <a:t> </a:t>
            </a:r>
            <a:r>
              <a:rPr lang="cs-CZ" dirty="0" err="1" smtClean="0"/>
              <a:t>continents</a:t>
            </a:r>
            <a:r>
              <a:rPr lang="cs-CZ" dirty="0" smtClean="0"/>
              <a:t> </a:t>
            </a:r>
            <a:r>
              <a:rPr lang="cs-CZ" dirty="0" err="1" smtClean="0"/>
              <a:t>e.g</a:t>
            </a:r>
            <a:r>
              <a:rPr lang="cs-CZ" dirty="0" smtClean="0"/>
              <a:t>. via:</a:t>
            </a:r>
          </a:p>
          <a:p>
            <a:r>
              <a:rPr lang="cs-CZ" dirty="0" smtClean="0"/>
              <a:t>Paris (Air France)</a:t>
            </a:r>
          </a:p>
          <a:p>
            <a:r>
              <a:rPr lang="cs-CZ" dirty="0" smtClean="0"/>
              <a:t>London (</a:t>
            </a:r>
            <a:r>
              <a:rPr lang="cs-CZ" dirty="0" err="1" smtClean="0"/>
              <a:t>British</a:t>
            </a:r>
            <a:r>
              <a:rPr lang="cs-CZ" dirty="0" smtClean="0"/>
              <a:t> </a:t>
            </a:r>
            <a:r>
              <a:rPr lang="cs-CZ" dirty="0" err="1" smtClean="0"/>
              <a:t>Airways</a:t>
            </a:r>
            <a:r>
              <a:rPr lang="cs-CZ" dirty="0" smtClean="0"/>
              <a:t>)</a:t>
            </a:r>
          </a:p>
          <a:p>
            <a:r>
              <a:rPr lang="cs-CZ" dirty="0" smtClean="0"/>
              <a:t>Frankfurt (Lufthansa)</a:t>
            </a:r>
          </a:p>
          <a:p>
            <a:r>
              <a:rPr lang="cs-CZ" dirty="0" smtClean="0"/>
              <a:t>Istanbul (</a:t>
            </a:r>
            <a:r>
              <a:rPr lang="cs-CZ" dirty="0" err="1" smtClean="0"/>
              <a:t>Turkish</a:t>
            </a:r>
            <a:r>
              <a:rPr lang="cs-CZ" dirty="0" smtClean="0"/>
              <a:t> Airlines)</a:t>
            </a:r>
          </a:p>
          <a:p>
            <a:r>
              <a:rPr lang="cs-CZ" dirty="0" err="1" smtClean="0"/>
              <a:t>Dubai</a:t>
            </a:r>
            <a:r>
              <a:rPr lang="cs-CZ" dirty="0" smtClean="0"/>
              <a:t> (</a:t>
            </a:r>
            <a:r>
              <a:rPr lang="cs-CZ" dirty="0" err="1" smtClean="0"/>
              <a:t>Emirates</a:t>
            </a:r>
            <a:r>
              <a:rPr lang="cs-CZ" dirty="0" smtClean="0"/>
              <a:t>)</a:t>
            </a:r>
          </a:p>
          <a:p>
            <a:r>
              <a:rPr lang="cs-CZ" dirty="0" err="1" smtClean="0"/>
              <a:t>Abu</a:t>
            </a:r>
            <a:r>
              <a:rPr lang="cs-CZ" dirty="0" smtClean="0"/>
              <a:t> </a:t>
            </a:r>
            <a:r>
              <a:rPr lang="cs-CZ" dirty="0" err="1" smtClean="0"/>
              <a:t>Dhabi</a:t>
            </a:r>
            <a:r>
              <a:rPr lang="cs-CZ" dirty="0" smtClean="0"/>
              <a:t> (</a:t>
            </a:r>
            <a:r>
              <a:rPr lang="cs-CZ" dirty="0" err="1" smtClean="0"/>
              <a:t>Etihad</a:t>
            </a:r>
            <a:r>
              <a:rPr lang="cs-CZ" dirty="0" smtClean="0"/>
              <a:t>)</a:t>
            </a:r>
          </a:p>
          <a:p>
            <a:r>
              <a:rPr lang="cs-CZ" dirty="0" smtClean="0"/>
              <a:t>Many </a:t>
            </a:r>
            <a:r>
              <a:rPr lang="cs-CZ" dirty="0" err="1" smtClean="0"/>
              <a:t>others</a:t>
            </a:r>
            <a:r>
              <a:rPr lang="cs-CZ" dirty="0" smtClean="0"/>
              <a:t> (</a:t>
            </a:r>
            <a:r>
              <a:rPr lang="cs-CZ" dirty="0" err="1" smtClean="0"/>
              <a:t>Finnair</a:t>
            </a:r>
            <a:r>
              <a:rPr lang="cs-CZ" dirty="0" smtClean="0"/>
              <a:t>, SAS, Aeroflot, US …)</a:t>
            </a:r>
          </a:p>
        </p:txBody>
      </p:sp>
      <p:sp>
        <p:nvSpPr>
          <p:cNvPr id="7" name="TextovéPole 6"/>
          <p:cNvSpPr txBox="1"/>
          <p:nvPr/>
        </p:nvSpPr>
        <p:spPr>
          <a:xfrm>
            <a:off x="5940152" y="154698"/>
            <a:ext cx="1195199" cy="523220"/>
          </a:xfrm>
          <a:prstGeom prst="rect">
            <a:avLst/>
          </a:prstGeom>
          <a:noFill/>
        </p:spPr>
        <p:txBody>
          <a:bodyPr wrap="none" rtlCol="0">
            <a:spAutoFit/>
          </a:bodyPr>
          <a:lstStyle/>
          <a:p>
            <a:r>
              <a:rPr lang="cs-CZ" sz="2800" dirty="0" smtClean="0"/>
              <a:t>Prague</a:t>
            </a:r>
            <a:endParaRPr lang="cs-CZ" sz="2800" dirty="0"/>
          </a:p>
        </p:txBody>
      </p:sp>
    </p:spTree>
    <p:extLst>
      <p:ext uri="{BB962C8B-B14F-4D97-AF65-F5344CB8AC3E}">
        <p14:creationId xmlns:p14="http://schemas.microsoft.com/office/powerpoint/2010/main" xmlns="" val="371894939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adpis 1"/>
          <p:cNvSpPr>
            <a:spLocks noGrp="1"/>
          </p:cNvSpPr>
          <p:nvPr>
            <p:ph type="title"/>
          </p:nvPr>
        </p:nvSpPr>
        <p:spPr/>
        <p:txBody>
          <a:bodyPr/>
          <a:lstStyle/>
          <a:p>
            <a:endParaRPr lang="cs-CZ"/>
          </a:p>
        </p:txBody>
      </p:sp>
      <p:sp>
        <p:nvSpPr>
          <p:cNvPr id="3" name="Zástupný symbol pro obsah 2"/>
          <p:cNvSpPr>
            <a:spLocks noGrp="1"/>
          </p:cNvSpPr>
          <p:nvPr>
            <p:ph idx="1"/>
          </p:nvPr>
        </p:nvSpPr>
        <p:spPr/>
        <p:txBody>
          <a:bodyPr/>
          <a:lstStyle/>
          <a:p>
            <a:endParaRPr lang="cs-CZ" dirty="0"/>
          </a:p>
        </p:txBody>
      </p:sp>
      <p:pic>
        <p:nvPicPr>
          <p:cNvPr id="15362" name="Picture 2" descr="http://iwanttogotoeurope.com/sitebuildercontent/sitebuilderpictures/stag-city-prague1.jpg">
            <a:hlinkClick r:id="rId2"/>
          </p:cNvPr>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130289" y="2132856"/>
            <a:ext cx="5345637" cy="4028458"/>
          </a:xfrm>
          <a:prstGeom prst="rect">
            <a:avLst/>
          </a:prstGeom>
          <a:noFill/>
          <a:extLst>
            <a:ext uri="{909E8E84-426E-40DD-AFC4-6F175D3DCCD1}">
              <a14:hiddenFill xmlns:a14="http://schemas.microsoft.com/office/drawing/2010/main" xmlns="">
                <a:solidFill>
                  <a:srgbClr val="FFFFFF"/>
                </a:solidFill>
              </a14:hiddenFill>
            </a:ext>
          </a:extLst>
        </p:spPr>
      </p:pic>
      <p:pic>
        <p:nvPicPr>
          <p:cNvPr id="15366" name="Picture 6" descr="http://upload.wikimedia.org/wikipedia/commons/0/09/Praga_0003.JPG">
            <a:hlinkClick r:id="rId4"/>
          </p:cNvPr>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5724127" y="1960899"/>
            <a:ext cx="3279279" cy="4372372"/>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2" descr="image001"/>
          <p:cNvPicPr>
            <a:picLocks noChangeAspect="1" noChangeArrowheads="1"/>
          </p:cNvPicPr>
          <p:nvPr/>
        </p:nvPicPr>
        <p:blipFill>
          <a:blip r:embed="rId6" cstate="print">
            <a:extLst>
              <a:ext uri="{28A0092B-C50C-407E-A947-70E740481C1C}">
                <a14:useLocalDpi xmlns:a14="http://schemas.microsoft.com/office/drawing/2010/main" xmlns="" val="0"/>
              </a:ext>
            </a:extLst>
          </a:blip>
          <a:srcRect/>
          <a:stretch>
            <a:fillRect/>
          </a:stretch>
        </p:blipFill>
        <p:spPr bwMode="auto">
          <a:xfrm>
            <a:off x="678362" y="148612"/>
            <a:ext cx="8020050" cy="191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Rectangle 1"/>
          <p:cNvSpPr>
            <a:spLocks noChangeArrowheads="1"/>
          </p:cNvSpPr>
          <p:nvPr/>
        </p:nvSpPr>
        <p:spPr bwMode="auto">
          <a:xfrm>
            <a:off x="539552" y="1660158"/>
            <a:ext cx="7507183" cy="3693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Prague –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beautiful</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historical</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and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safe</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place in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the</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heart</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of</a:t>
            </a:r>
            <a:r>
              <a:rPr kumimoji="0" lang="cs-CZ" altLang="cs-CZ" sz="1800" b="1" i="0" u="none" strike="noStrike" cap="none" normalizeH="0" baseline="0" dirty="0" smtClean="0">
                <a:ln>
                  <a:noFill/>
                </a:ln>
                <a:solidFill>
                  <a:srgbClr val="FF0000"/>
                </a:solidFill>
                <a:effectLst/>
                <a:latin typeface="Arial" pitchFamily="34" charset="0"/>
                <a:cs typeface="Arial" pitchFamily="34" charset="0"/>
              </a:rPr>
              <a:t> </a:t>
            </a:r>
            <a:r>
              <a:rPr kumimoji="0" lang="cs-CZ" altLang="cs-CZ" sz="1800" b="1" i="0" u="none" strike="noStrike" cap="none" normalizeH="0" baseline="0" dirty="0" err="1" smtClean="0">
                <a:ln>
                  <a:noFill/>
                </a:ln>
                <a:solidFill>
                  <a:srgbClr val="FF0000"/>
                </a:solidFill>
                <a:effectLst/>
                <a:latin typeface="Arial" pitchFamily="34" charset="0"/>
                <a:cs typeface="Arial" pitchFamily="34" charset="0"/>
              </a:rPr>
              <a:t>Europe</a:t>
            </a:r>
            <a:endParaRPr kumimoji="0" lang="cs-CZ" altLang="cs-CZ" sz="1800" b="1" i="0" u="none" strike="noStrike" cap="none" normalizeH="0" baseline="0" dirty="0" smtClean="0">
              <a:ln>
                <a:noFill/>
              </a:ln>
              <a:solidFill>
                <a:srgbClr val="FF0000"/>
              </a:solidFill>
              <a:effectLst/>
              <a:latin typeface="Arial" pitchFamily="34" charset="0"/>
              <a:cs typeface="Arial" pitchFamily="34" charset="0"/>
            </a:endParaRPr>
          </a:p>
        </p:txBody>
      </p:sp>
    </p:spTree>
    <p:extLst>
      <p:ext uri="{BB962C8B-B14F-4D97-AF65-F5344CB8AC3E}">
        <p14:creationId xmlns:p14="http://schemas.microsoft.com/office/powerpoint/2010/main" xmlns="" val="34124455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4"/>
          <p:cNvSpPr>
            <a:spLocks noGrp="1" noChangeArrowheads="1"/>
          </p:cNvSpPr>
          <p:nvPr>
            <p:ph type="body" idx="1"/>
          </p:nvPr>
        </p:nvSpPr>
        <p:spPr/>
        <p:txBody>
          <a:bodyPr/>
          <a:lstStyle/>
          <a:p>
            <a:pPr eaLnBrk="1" hangingPunct="1"/>
            <a:endParaRPr lang="cs-CZ" smtClean="0"/>
          </a:p>
        </p:txBody>
      </p:sp>
      <p:sp>
        <p:nvSpPr>
          <p:cNvPr id="4099" name="Rectangle 6"/>
          <p:cNvSpPr>
            <a:spLocks noGrp="1" noChangeArrowheads="1"/>
          </p:cNvSpPr>
          <p:nvPr>
            <p:ph type="title"/>
          </p:nvPr>
        </p:nvSpPr>
        <p:spPr>
          <a:xfrm>
            <a:off x="3491880" y="220971"/>
            <a:ext cx="5113338" cy="509588"/>
          </a:xfrm>
          <a:noFill/>
        </p:spPr>
        <p:txBody>
          <a:bodyPr/>
          <a:lstStyle/>
          <a:p>
            <a:pPr algn="r" eaLnBrk="1" hangingPunct="1"/>
            <a:r>
              <a:rPr lang="cs-CZ" sz="2400" b="1" dirty="0" smtClean="0">
                <a:solidFill>
                  <a:srgbClr val="C00000"/>
                </a:solidFill>
              </a:rPr>
              <a:t>Prague </a:t>
            </a:r>
            <a:r>
              <a:rPr lang="cs-CZ" sz="2400" b="1" dirty="0" err="1" smtClean="0">
                <a:solidFill>
                  <a:srgbClr val="C00000"/>
                </a:solidFill>
              </a:rPr>
              <a:t>Castle</a:t>
            </a:r>
            <a:r>
              <a:rPr lang="cs-CZ" sz="2400" b="1" dirty="0" smtClean="0">
                <a:solidFill>
                  <a:srgbClr val="C00000"/>
                </a:solidFill>
              </a:rPr>
              <a:t> and </a:t>
            </a:r>
            <a:r>
              <a:rPr lang="cs-CZ" sz="2400" b="1" dirty="0" err="1" smtClean="0">
                <a:solidFill>
                  <a:srgbClr val="C00000"/>
                </a:solidFill>
              </a:rPr>
              <a:t>Lesser</a:t>
            </a:r>
            <a:r>
              <a:rPr lang="cs-CZ" sz="2400" b="1" dirty="0" smtClean="0">
                <a:solidFill>
                  <a:srgbClr val="C00000"/>
                </a:solidFill>
              </a:rPr>
              <a:t> </a:t>
            </a:r>
            <a:r>
              <a:rPr lang="cs-CZ" sz="2400" b="1" dirty="0" err="1" smtClean="0">
                <a:solidFill>
                  <a:srgbClr val="C00000"/>
                </a:solidFill>
              </a:rPr>
              <a:t>Town</a:t>
            </a:r>
            <a:endParaRPr lang="cs-CZ" sz="2400" b="1" dirty="0" smtClean="0">
              <a:solidFill>
                <a:srgbClr val="C00000"/>
              </a:solidFill>
            </a:endParaRPr>
          </a:p>
        </p:txBody>
      </p:sp>
      <p:pic>
        <p:nvPicPr>
          <p:cNvPr id="4101" name="Obrázek 5" descr="hrad-most.jpg"/>
          <p:cNvPicPr>
            <a:picLocks noChangeAspect="1"/>
          </p:cNvPicPr>
          <p:nvPr/>
        </p:nvPicPr>
        <p:blipFill>
          <a:blip r:embed="rId2" cstate="print">
            <a:extLst>
              <a:ext uri="{28A0092B-C50C-407E-A947-70E740481C1C}">
                <a14:useLocalDpi xmlns:a14="http://schemas.microsoft.com/office/drawing/2010/main" xmlns="" val="0"/>
              </a:ext>
            </a:extLst>
          </a:blip>
          <a:srcRect b="7047"/>
          <a:stretch>
            <a:fillRect/>
          </a:stretch>
        </p:blipFill>
        <p:spPr bwMode="auto">
          <a:xfrm>
            <a:off x="-17465" y="730559"/>
            <a:ext cx="9161463" cy="56213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247801864"/>
      </p:ext>
    </p:extLst>
  </p:cSld>
  <p:clrMapOvr>
    <a:masterClrMapping/>
  </p:clrMapOvr>
  <p:transition advTm="7000"/>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4"/>
          <p:cNvSpPr>
            <a:spLocks noGrp="1" noChangeArrowheads="1"/>
          </p:cNvSpPr>
          <p:nvPr>
            <p:ph type="body" idx="1"/>
          </p:nvPr>
        </p:nvSpPr>
        <p:spPr/>
        <p:txBody>
          <a:bodyPr/>
          <a:lstStyle/>
          <a:p>
            <a:pPr eaLnBrk="1" hangingPunct="1"/>
            <a:endParaRPr lang="cs-CZ" smtClean="0"/>
          </a:p>
        </p:txBody>
      </p:sp>
      <p:sp>
        <p:nvSpPr>
          <p:cNvPr id="5123" name="Rectangle 6"/>
          <p:cNvSpPr>
            <a:spLocks noGrp="1" noChangeArrowheads="1"/>
          </p:cNvSpPr>
          <p:nvPr>
            <p:ph type="title"/>
          </p:nvPr>
        </p:nvSpPr>
        <p:spPr>
          <a:xfrm>
            <a:off x="5076056" y="404664"/>
            <a:ext cx="3600450" cy="438299"/>
          </a:xfrm>
          <a:noFill/>
        </p:spPr>
        <p:txBody>
          <a:bodyPr>
            <a:normAutofit fontScale="90000"/>
          </a:bodyPr>
          <a:lstStyle/>
          <a:p>
            <a:pPr algn="r" eaLnBrk="1" hangingPunct="1"/>
            <a:r>
              <a:rPr lang="cs-CZ" sz="2400" b="1" dirty="0" err="1" smtClean="0">
                <a:solidFill>
                  <a:srgbClr val="C00000"/>
                </a:solidFill>
              </a:rPr>
              <a:t>Old</a:t>
            </a:r>
            <a:r>
              <a:rPr lang="cs-CZ" sz="2400" b="1" dirty="0" smtClean="0">
                <a:solidFill>
                  <a:srgbClr val="C00000"/>
                </a:solidFill>
              </a:rPr>
              <a:t> </a:t>
            </a:r>
            <a:r>
              <a:rPr lang="cs-CZ" sz="2400" b="1" dirty="0" err="1" smtClean="0">
                <a:solidFill>
                  <a:srgbClr val="C00000"/>
                </a:solidFill>
              </a:rPr>
              <a:t>Town</a:t>
            </a:r>
            <a:r>
              <a:rPr lang="cs-CZ" sz="2400" b="1" dirty="0" smtClean="0">
                <a:solidFill>
                  <a:srgbClr val="C00000"/>
                </a:solidFill>
              </a:rPr>
              <a:t> Square</a:t>
            </a:r>
          </a:p>
        </p:txBody>
      </p:sp>
      <p:pic>
        <p:nvPicPr>
          <p:cNvPr id="5124" name="Picture 8" descr="staromest_nam"/>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80975" y="1230312"/>
            <a:ext cx="9324975" cy="57991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1371833795"/>
      </p:ext>
    </p:extLst>
  </p:cSld>
  <p:clrMapOvr>
    <a:masterClrMapping/>
  </p:clrMapOvr>
  <p:transition advTm="7000"/>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4"/>
          <p:cNvSpPr>
            <a:spLocks noGrp="1" noChangeArrowheads="1"/>
          </p:cNvSpPr>
          <p:nvPr>
            <p:ph type="body" idx="1"/>
          </p:nvPr>
        </p:nvSpPr>
        <p:spPr/>
        <p:txBody>
          <a:bodyPr/>
          <a:lstStyle/>
          <a:p>
            <a:pPr eaLnBrk="1" hangingPunct="1"/>
            <a:endParaRPr lang="cs-CZ" smtClean="0"/>
          </a:p>
        </p:txBody>
      </p:sp>
      <p:sp>
        <p:nvSpPr>
          <p:cNvPr id="6147" name="Rectangle 5"/>
          <p:cNvSpPr>
            <a:spLocks noGrp="1" noChangeArrowheads="1"/>
          </p:cNvSpPr>
          <p:nvPr>
            <p:ph type="title"/>
          </p:nvPr>
        </p:nvSpPr>
        <p:spPr>
          <a:xfrm>
            <a:off x="3923928" y="332656"/>
            <a:ext cx="4725988" cy="509588"/>
          </a:xfrm>
          <a:noFill/>
        </p:spPr>
        <p:txBody>
          <a:bodyPr/>
          <a:lstStyle/>
          <a:p>
            <a:pPr algn="r" eaLnBrk="1" hangingPunct="1"/>
            <a:r>
              <a:rPr lang="cs-CZ" sz="2400" b="1" dirty="0" err="1" smtClean="0">
                <a:solidFill>
                  <a:srgbClr val="C00000"/>
                </a:solidFill>
              </a:rPr>
              <a:t>Astronomical</a:t>
            </a:r>
            <a:r>
              <a:rPr lang="cs-CZ" sz="2400" b="1" dirty="0" smtClean="0">
                <a:solidFill>
                  <a:srgbClr val="C00000"/>
                </a:solidFill>
              </a:rPr>
              <a:t> </a:t>
            </a:r>
            <a:r>
              <a:rPr lang="cs-CZ" sz="2400" b="1" dirty="0" err="1" smtClean="0">
                <a:solidFill>
                  <a:srgbClr val="C00000"/>
                </a:solidFill>
              </a:rPr>
              <a:t>Clock</a:t>
            </a:r>
            <a:endParaRPr lang="cs-CZ" sz="2400" b="1" dirty="0" smtClean="0">
              <a:solidFill>
                <a:srgbClr val="C00000"/>
              </a:solidFill>
            </a:endParaRPr>
          </a:p>
        </p:txBody>
      </p:sp>
      <p:pic>
        <p:nvPicPr>
          <p:cNvPr id="6148" name="Picture 12" descr="orloj"/>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14266" y="980728"/>
            <a:ext cx="9144000" cy="572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831406011"/>
      </p:ext>
    </p:extLst>
  </p:cSld>
  <p:clrMapOvr>
    <a:masterClrMapping/>
  </p:clrMapOvr>
  <p:transition advTm="7000"/>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4"/>
          <p:cNvSpPr>
            <a:spLocks noGrp="1" noChangeAspect="1" noChangeArrowheads="1"/>
          </p:cNvSpPr>
          <p:nvPr>
            <p:ph type="body" idx="1"/>
          </p:nvPr>
        </p:nvSpPr>
        <p:spPr/>
        <p:txBody>
          <a:bodyPr/>
          <a:lstStyle/>
          <a:p>
            <a:pPr eaLnBrk="1" hangingPunct="1"/>
            <a:endParaRPr lang="cs-CZ" smtClean="0"/>
          </a:p>
        </p:txBody>
      </p:sp>
      <p:sp>
        <p:nvSpPr>
          <p:cNvPr id="36867" name="Rectangle 5"/>
          <p:cNvSpPr>
            <a:spLocks noGrp="1" noChangeArrowheads="1"/>
          </p:cNvSpPr>
          <p:nvPr>
            <p:ph type="title"/>
          </p:nvPr>
        </p:nvSpPr>
        <p:spPr>
          <a:xfrm>
            <a:off x="5076056" y="332656"/>
            <a:ext cx="3600450" cy="509588"/>
          </a:xfrm>
          <a:noFill/>
        </p:spPr>
        <p:txBody>
          <a:bodyPr/>
          <a:lstStyle/>
          <a:p>
            <a:pPr algn="r" eaLnBrk="1" hangingPunct="1"/>
            <a:r>
              <a:rPr lang="cs-CZ" sz="2400" b="1" dirty="0" err="1" smtClean="0">
                <a:solidFill>
                  <a:srgbClr val="C00000"/>
                </a:solidFill>
              </a:rPr>
              <a:t>Prague´s</a:t>
            </a:r>
            <a:r>
              <a:rPr lang="cs-CZ" sz="2400" b="1" dirty="0" smtClean="0">
                <a:solidFill>
                  <a:srgbClr val="C00000"/>
                </a:solidFill>
              </a:rPr>
              <a:t> </a:t>
            </a:r>
            <a:r>
              <a:rPr lang="cs-CZ" sz="2400" b="1" dirty="0" err="1" smtClean="0">
                <a:solidFill>
                  <a:srgbClr val="C00000"/>
                </a:solidFill>
              </a:rPr>
              <a:t>Restaurants</a:t>
            </a:r>
            <a:endParaRPr lang="cs-CZ" sz="2400" b="1" dirty="0" smtClean="0">
              <a:solidFill>
                <a:srgbClr val="C00000"/>
              </a:solidFill>
            </a:endParaRPr>
          </a:p>
        </p:txBody>
      </p:sp>
      <p:pic>
        <p:nvPicPr>
          <p:cNvPr id="36868" name="Picture 9"/>
          <p:cNvPicPr>
            <a:picLocks noChangeAspect="1" noChangeArrowheads="1"/>
          </p:cNvPicPr>
          <p:nvPr/>
        </p:nvPicPr>
        <p:blipFill>
          <a:blip r:embed="rId2" cstate="print">
            <a:extLst>
              <a:ext uri="{28A0092B-C50C-407E-A947-70E740481C1C}">
                <a14:useLocalDpi xmlns:a14="http://schemas.microsoft.com/office/drawing/2010/main" xmlns="" val="0"/>
              </a:ext>
            </a:extLst>
          </a:blip>
          <a:srcRect/>
          <a:stretch>
            <a:fillRect/>
          </a:stretch>
        </p:blipFill>
        <p:spPr bwMode="auto">
          <a:xfrm>
            <a:off x="28667" y="908720"/>
            <a:ext cx="9144000" cy="58245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xmlns="" val="3914012656"/>
      </p:ext>
    </p:extLst>
  </p:cSld>
  <p:clrMapOvr>
    <a:masterClrMapping/>
  </p:clrMapOvr>
  <p:transition advTm="7000"/>
  <p:timing>
    <p:tnLst>
      <p:par>
        <p:cTn id="1" dur="indefinite" restart="never" nodeType="tmRoot"/>
      </p:par>
    </p:tnLst>
  </p:timing>
</p:sld>
</file>

<file path=ppt/theme/theme1.xml><?xml version="1.0" encoding="utf-8"?>
<a:theme xmlns:a="http://schemas.openxmlformats.org/drawingml/2006/main" name="Motiv systému Office">
  <a:themeElements>
    <a:clrScheme name="Kancelář">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celář">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celář">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Motiv systému Office">
  <a:themeElements>
    <a:clrScheme name="Kancelář">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Kancelář">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Kancelář">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231</TotalTime>
  <Words>805</Words>
  <Application>Microsoft Office PowerPoint</Application>
  <PresentationFormat>On-screen Show (4:3)</PresentationFormat>
  <Paragraphs>122</Paragraphs>
  <Slides>30</Slides>
  <Notes>1</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Motiv systému Office</vt:lpstr>
      <vt:lpstr>Slide 1</vt:lpstr>
      <vt:lpstr>Slide 2</vt:lpstr>
      <vt:lpstr>Slide 3</vt:lpstr>
      <vt:lpstr>Easy airline connection</vt:lpstr>
      <vt:lpstr>Slide 5</vt:lpstr>
      <vt:lpstr>Prague Castle and Lesser Town</vt:lpstr>
      <vt:lpstr>Old Town Square</vt:lpstr>
      <vt:lpstr>Astronomical Clock</vt:lpstr>
      <vt:lpstr>Prague´s Restaurants</vt:lpstr>
      <vt:lpstr>Clarion Congress Hotel Prague – prestigeous awards</vt:lpstr>
      <vt:lpstr>Slide 11</vt:lpstr>
      <vt:lpstr>Slide 12</vt:lpstr>
      <vt:lpstr>Slide 13</vt:lpstr>
      <vt:lpstr>Slide 14</vt:lpstr>
      <vt:lpstr>Prague´s Metro</vt:lpstr>
      <vt:lpstr>Slide 16</vt:lpstr>
      <vt:lpstr>Slide 17</vt:lpstr>
      <vt:lpstr>Slide 18</vt:lpstr>
      <vt:lpstr>Slide 19</vt:lpstr>
      <vt:lpstr>Slide 20</vt:lpstr>
      <vt:lpstr>  </vt:lpstr>
      <vt:lpstr>Slide 22</vt:lpstr>
      <vt:lpstr>Slide 23</vt:lpstr>
      <vt:lpstr>Slide 24</vt:lpstr>
      <vt:lpstr>Prague´s Bridges</vt:lpstr>
      <vt:lpstr>Vltava River</vt:lpstr>
      <vt:lpstr>Prague by Night</vt:lpstr>
      <vt:lpstr>Prague by Night</vt:lpstr>
      <vt:lpstr>Slide 29</vt:lpstr>
      <vt:lpstr>Hope to see you in Prague next year www.wfhssprague2014.com 15.-18. OCTOBER 2014 </vt:lpstr>
    </vt:vector>
  </TitlesOfParts>
  <Company>HP</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Prezentace aplikace PowerPoint</dc:title>
  <dc:creator>Rastislav Maďar</dc:creator>
  <cp:lastModifiedBy>rhaller</cp:lastModifiedBy>
  <cp:revision>67</cp:revision>
  <dcterms:created xsi:type="dcterms:W3CDTF">2013-10-15T12:11:13Z</dcterms:created>
  <dcterms:modified xsi:type="dcterms:W3CDTF">2013-11-15T14:08:30Z</dcterms:modified>
</cp:coreProperties>
</file>

<file path=docProps/thumbnail.jpeg>
</file>